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33"/>
  </p:notesMasterIdLst>
  <p:sldIdLst>
    <p:sldId id="280" r:id="rId2"/>
    <p:sldId id="284" r:id="rId3"/>
    <p:sldId id="289" r:id="rId4"/>
    <p:sldId id="298" r:id="rId5"/>
    <p:sldId id="287" r:id="rId6"/>
    <p:sldId id="343" r:id="rId7"/>
    <p:sldId id="341" r:id="rId8"/>
    <p:sldId id="342" r:id="rId9"/>
    <p:sldId id="281" r:id="rId10"/>
    <p:sldId id="302" r:id="rId11"/>
    <p:sldId id="344" r:id="rId12"/>
    <p:sldId id="290" r:id="rId13"/>
    <p:sldId id="304" r:id="rId14"/>
    <p:sldId id="291" r:id="rId15"/>
    <p:sldId id="295" r:id="rId16"/>
    <p:sldId id="296" r:id="rId17"/>
    <p:sldId id="345" r:id="rId18"/>
    <p:sldId id="301" r:id="rId19"/>
    <p:sldId id="299" r:id="rId20"/>
    <p:sldId id="346" r:id="rId21"/>
    <p:sldId id="347" r:id="rId22"/>
    <p:sldId id="348" r:id="rId23"/>
    <p:sldId id="278" r:id="rId24"/>
    <p:sldId id="335" r:id="rId25"/>
    <p:sldId id="336" r:id="rId26"/>
    <p:sldId id="337" r:id="rId27"/>
    <p:sldId id="338" r:id="rId28"/>
    <p:sldId id="340" r:id="rId29"/>
    <p:sldId id="349" r:id="rId30"/>
    <p:sldId id="270" r:id="rId31"/>
    <p:sldId id="273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800080"/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74974D-836F-4855-AD1D-E6E695301876}" type="datetimeFigureOut">
              <a:rPr lang="ru-RU" smtClean="0"/>
              <a:pPr/>
              <a:t>26.02.2017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36810A-73AC-45B0-B82A-C6C70F91C09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488"/>
            <a:ext cx="7772400" cy="1470025"/>
          </a:xfrm>
        </p:spPr>
        <p:txBody>
          <a:bodyPr anchor="ctr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3397" y="3214686"/>
            <a:ext cx="5897206" cy="1500198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50000"/>
              <a:buFont typeface="Wingdings"/>
              <a:buChar char=""/>
              <a:defRPr/>
            </a:lvl1pPr>
            <a:lvl2pPr>
              <a:buSzPct val="50000"/>
              <a:buFont typeface="Wingdings 2"/>
              <a:buChar char=""/>
              <a:defRPr/>
            </a:lvl2pPr>
            <a:lvl3pPr>
              <a:buSzPct val="50000"/>
              <a:buFont typeface="Wingdings"/>
              <a:buChar char="Y"/>
              <a:defRPr/>
            </a:lvl3pPr>
            <a:lvl4pPr>
              <a:buSzPct val="50000"/>
              <a:buFont typeface="Wingdings 2"/>
              <a:buChar char="³"/>
              <a:defRPr/>
            </a:lvl4pPr>
            <a:lvl5pPr>
              <a:buSzPct val="50000"/>
              <a:buFont typeface="Wingdings 2"/>
              <a:buChar char=""/>
              <a:defRPr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643183"/>
            <a:ext cx="6457968" cy="1362075"/>
          </a:xfrm>
        </p:spPr>
        <p:txBody>
          <a:bodyPr anchor="ctr"/>
          <a:lstStyle>
            <a:lvl1pPr algn="l">
              <a:defRPr sz="4000" b="0" cap="all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009383"/>
            <a:ext cx="4529142" cy="1500187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0"/>
            </a:lvl2pPr>
            <a:lvl3pPr marL="914400" indent="0">
              <a:buNone/>
              <a:defRPr sz="1800" b="0"/>
            </a:lvl3pPr>
            <a:lvl4pPr marL="1371600" indent="0">
              <a:buNone/>
              <a:defRPr sz="1600" b="0"/>
            </a:lvl4pPr>
            <a:lvl5pPr marL="1828800" indent="0">
              <a:buNone/>
              <a:defRPr sz="1600" b="0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0">
                <a:effectLst/>
              </a:defRPr>
            </a:lvl1pPr>
            <a:lvl2pPr marL="457200" indent="0">
              <a:buNone/>
              <a:defRPr sz="2000" b="0">
                <a:effectLst/>
              </a:defRPr>
            </a:lvl2pPr>
            <a:lvl3pPr marL="914400" indent="0">
              <a:buNone/>
              <a:defRPr sz="1800" b="0">
                <a:effectLst/>
              </a:defRPr>
            </a:lvl3pPr>
            <a:lvl4pPr marL="1371600" indent="0">
              <a:buNone/>
              <a:defRPr sz="1600" b="0">
                <a:effectLst/>
              </a:defRPr>
            </a:lvl4pPr>
            <a:lvl5pPr marL="1828800" indent="0">
              <a:buNone/>
              <a:defRPr sz="1600" b="0">
                <a:effectLst/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571480"/>
            <a:ext cx="3008313" cy="1071570"/>
          </a:xfrm>
        </p:spPr>
        <p:txBody>
          <a:bodyPr anchor="t"/>
          <a:lstStyle>
            <a:lvl1pPr algn="l">
              <a:defRPr sz="2000" b="0">
                <a:effectLst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571481"/>
            <a:ext cx="5111750" cy="555468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643051"/>
            <a:ext cx="3008313" cy="44831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687306"/>
            <a:ext cx="850886" cy="4670520"/>
          </a:xfrm>
        </p:spPr>
        <p:txBody>
          <a:bodyPr vert="eaVert" anchor="ctr"/>
          <a:lstStyle>
            <a:lvl1pPr algn="ctr">
              <a:defRPr sz="2000" b="0">
                <a:gradFill flip="none" rotWithShape="1"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16200000" scaled="1"/>
                  <a:tileRect/>
                </a:gradFill>
                <a:effectLst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0166" y="684213"/>
            <a:ext cx="6929486" cy="4673613"/>
          </a:xfrm>
          <a:prstGeom prst="roundRect">
            <a:avLst>
              <a:gd name="adj" fmla="val 5966"/>
            </a:avLst>
          </a:prstGeom>
          <a:solidFill>
            <a:schemeClr val="bg2">
              <a:tint val="60000"/>
              <a:alpha val="50000"/>
            </a:schemeClr>
          </a:solidFill>
          <a:effectLst>
            <a:outerShdw blurRad="127000" dist="101600" dir="2700000" algn="tl" rotWithShape="0">
              <a:srgbClr val="000000">
                <a:alpha val="43137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00166" y="5481658"/>
            <a:ext cx="6924037" cy="804862"/>
          </a:xfrm>
        </p:spPr>
        <p:txBody>
          <a:bodyPr anchor="ctr"/>
          <a:lstStyle>
            <a:lvl1pPr marL="0" indent="0" algn="ctr">
              <a:buNone/>
              <a:defRPr sz="1400"/>
            </a:lvl1pPr>
            <a:lvl2pPr marL="457200" indent="0" algn="ctr">
              <a:buNone/>
              <a:defRPr sz="1200"/>
            </a:lvl2pPr>
            <a:lvl3pPr marL="914400" indent="0" algn="ctr">
              <a:buNone/>
              <a:defRPr sz="1000"/>
            </a:lvl3pPr>
            <a:lvl4pPr marL="1371600" indent="0" algn="ctr">
              <a:buNone/>
              <a:defRPr sz="900"/>
            </a:lvl4pPr>
            <a:lvl5pPr marL="1828800" indent="0" algn="ctr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43768" y="642918"/>
            <a:ext cx="1543032" cy="5483246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42918"/>
            <a:ext cx="6615130" cy="548324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104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01090" y="0"/>
            <a:ext cx="642910" cy="571480"/>
          </a:xfrm>
          <a:prstGeom prst="roundRect">
            <a:avLst>
              <a:gd name="adj" fmla="val 16667"/>
            </a:avLst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>
    <p:wipe dir="d"/>
  </p:transition>
  <p:txStyles>
    <p:titleStyle>
      <a:lvl1pPr algn="ctr" rtl="0" eaLnBrk="1" latinLnBrk="0" hangingPunct="1">
        <a:spcBef>
          <a:spcPct val="0"/>
        </a:spcBef>
        <a:buNone/>
        <a:defRPr kumimoji="0" sz="4400" kern="1200">
          <a:gradFill flip="none" rotWithShape="1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1"/>
            <a:tileRect/>
          </a:gradFill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latinLnBrk="0" hangingPunct="1">
        <a:defRPr kumimoji="0">
          <a:solidFill>
            <a:schemeClr val="tx2"/>
          </a:solidFill>
        </a:defRPr>
      </a:lvl2pPr>
      <a:lvl3pPr eaLnBrk="1" latinLnBrk="0" hangingPunct="1">
        <a:defRPr kumimoji="0">
          <a:solidFill>
            <a:schemeClr val="tx2"/>
          </a:solidFill>
        </a:defRPr>
      </a:lvl3pPr>
      <a:lvl4pPr eaLnBrk="1" latinLnBrk="0" hangingPunct="1">
        <a:defRPr kumimoji="0">
          <a:solidFill>
            <a:schemeClr val="tx2"/>
          </a:solidFill>
        </a:defRPr>
      </a:lvl4pPr>
      <a:lvl5pPr eaLnBrk="1" latinLnBrk="0" hangingPunct="1">
        <a:defRPr kumimoji="0">
          <a:solidFill>
            <a:schemeClr val="tx2"/>
          </a:solidFill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"/>
        <a:buChar char="z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ø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"/>
        <a:buChar char="Y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³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¹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hyperlink" Target="http://en.wikipedia.org/wiki/Manhattan" TargetMode="External"/><Relationship Id="rId7" Type="http://schemas.openxmlformats.org/officeDocument/2006/relationships/hyperlink" Target="http://en.wikipedia.org/wiki/Calvert_Vaux" TargetMode="External"/><Relationship Id="rId2" Type="http://schemas.openxmlformats.org/officeDocument/2006/relationships/hyperlink" Target="http://en.wikipedia.org/wiki/Urban_park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en.wikipedia.org/wiki/Frederick_Law_Olmsted" TargetMode="External"/><Relationship Id="rId5" Type="http://schemas.openxmlformats.org/officeDocument/2006/relationships/hyperlink" Target="http://en.wikipedia.org/wiki/Geographic_coordinate_system" TargetMode="External"/><Relationship Id="rId4" Type="http://schemas.openxmlformats.org/officeDocument/2006/relationships/hyperlink" Target="http://en.wikipedia.org/wiki/New_York_City,_New_York" TargetMode="External"/><Relationship Id="rId9" Type="http://schemas.openxmlformats.org/officeDocument/2006/relationships/image" Target="../media/image4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3" Type="http://schemas.openxmlformats.org/officeDocument/2006/relationships/slide" Target="slide29.xml"/><Relationship Id="rId7" Type="http://schemas.openxmlformats.org/officeDocument/2006/relationships/slide" Target="slide23.xml"/><Relationship Id="rId2" Type="http://schemas.openxmlformats.org/officeDocument/2006/relationships/slide" Target="slide2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3.xml"/><Relationship Id="rId5" Type="http://schemas.openxmlformats.org/officeDocument/2006/relationships/slide" Target="slide14.xml"/><Relationship Id="rId4" Type="http://schemas.openxmlformats.org/officeDocument/2006/relationships/slide" Target="slide2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slide" Target="slide27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7.xml"/><Relationship Id="rId5" Type="http://schemas.openxmlformats.org/officeDocument/2006/relationships/slide" Target="slide13.xml"/><Relationship Id="rId4" Type="http://schemas.openxmlformats.org/officeDocument/2006/relationships/slide" Target="slide2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ewyork-info.ru/news/2009/5/21/id_368.html" TargetMode="External"/><Relationship Id="rId13" Type="http://schemas.openxmlformats.org/officeDocument/2006/relationships/hyperlink" Target="http://www.newsland.ru/index/news/cat/48/ord/36/tag/0/page/279/" TargetMode="External"/><Relationship Id="rId18" Type="http://schemas.openxmlformats.org/officeDocument/2006/relationships/hyperlink" Target="http://www.bankoboev.ru/oboi_rozhdestvo_u_centra_rokfellera.c.htm" TargetMode="External"/><Relationship Id="rId26" Type="http://schemas.openxmlformats.org/officeDocument/2006/relationships/hyperlink" Target="http://www.ourgames.ru/igra/Za-pokupkami-v-Niu-Iork.html?campaignmedium=casualpromo&amp;campaignelement=thumb2&amp;campaignname=gamepromotion" TargetMode="External"/><Relationship Id="rId3" Type="http://schemas.openxmlformats.org/officeDocument/2006/relationships/hyperlink" Target="http://www.mynyc.ru/skyscrapers/ny.brooklyn.ru/photo/" TargetMode="External"/><Relationship Id="rId21" Type="http://schemas.openxmlformats.org/officeDocument/2006/relationships/hyperlink" Target="http://olga2901l.narod.ru/art.html" TargetMode="External"/><Relationship Id="rId7" Type="http://schemas.openxmlformats.org/officeDocument/2006/relationships/hyperlink" Target="http://www.sotovik.ru/news/news_14208.html" TargetMode="External"/><Relationship Id="rId12" Type="http://schemas.openxmlformats.org/officeDocument/2006/relationships/hyperlink" Target="http://lilokkimi.beon.ru/4.html" TargetMode="External"/><Relationship Id="rId17" Type="http://schemas.openxmlformats.org/officeDocument/2006/relationships/hyperlink" Target="http://www.bgfactor.org/index_.php?cm=3&amp;id=8332" TargetMode="External"/><Relationship Id="rId25" Type="http://schemas.openxmlformats.org/officeDocument/2006/relationships/hyperlink" Target="http://aeterna.qip.ru/test/view/68525/" TargetMode="External"/><Relationship Id="rId2" Type="http://schemas.openxmlformats.org/officeDocument/2006/relationships/hyperlink" Target="http://www.newyork-info.ru/" TargetMode="External"/><Relationship Id="rId16" Type="http://schemas.openxmlformats.org/officeDocument/2006/relationships/hyperlink" Target="http://nyc.com.ua/new-york/10-novaja-istorija.html" TargetMode="External"/><Relationship Id="rId20" Type="http://schemas.openxmlformats.org/officeDocument/2006/relationships/hyperlink" Target="http://hiero.ru/Siylook?category=photo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y-city.ru/" TargetMode="External"/><Relationship Id="rId11" Type="http://schemas.openxmlformats.org/officeDocument/2006/relationships/hyperlink" Target="http://www.ami-tass.ru/article/11464/6" TargetMode="External"/><Relationship Id="rId24" Type="http://schemas.openxmlformats.org/officeDocument/2006/relationships/hyperlink" Target="http://www.orangesmile.com/destinations/new-york/index.htm" TargetMode="External"/><Relationship Id="rId5" Type="http://schemas.openxmlformats.org/officeDocument/2006/relationships/hyperlink" Target="http://about.brooklyn.ru/" TargetMode="External"/><Relationship Id="rId15" Type="http://schemas.openxmlformats.org/officeDocument/2006/relationships/hyperlink" Target="http://centl.ru/?p=15063" TargetMode="External"/><Relationship Id="rId23" Type="http://schemas.openxmlformats.org/officeDocument/2006/relationships/hyperlink" Target="http://nickfriend.livejournal.com/" TargetMode="External"/><Relationship Id="rId28" Type="http://schemas.openxmlformats.org/officeDocument/2006/relationships/hyperlink" Target="http://aeterna.qip.ru/tests/cat/%D0%BD%D1%8C%D1%8E-%D0%B9%D0%BE%D1%80%D0%BA/" TargetMode="External"/><Relationship Id="rId10" Type="http://schemas.openxmlformats.org/officeDocument/2006/relationships/hyperlink" Target="http://www.webturizm.ru/news/news.php?id=9801" TargetMode="External"/><Relationship Id="rId19" Type="http://schemas.openxmlformats.org/officeDocument/2006/relationships/hyperlink" Target="http://www.arttrans.com.ua/sub/artists/list33.html" TargetMode="External"/><Relationship Id="rId4" Type="http://schemas.openxmlformats.org/officeDocument/2006/relationships/hyperlink" Target="http://www.americatravel.ru/index.cfm?pid=366&amp;cid=1" TargetMode="External"/><Relationship Id="rId9" Type="http://schemas.openxmlformats.org/officeDocument/2006/relationships/hyperlink" Target="http://www.liveinternet.ru/users/krasnobay/post107011418/" TargetMode="External"/><Relationship Id="rId14" Type="http://schemas.openxmlformats.org/officeDocument/2006/relationships/hyperlink" Target="http://www.photodan.org/comments_all.php?page=609" TargetMode="External"/><Relationship Id="rId22" Type="http://schemas.openxmlformats.org/officeDocument/2006/relationships/hyperlink" Target="http://www.spletnik.ru/blogs/kruto/5255_muzei_mira" TargetMode="External"/><Relationship Id="rId27" Type="http://schemas.openxmlformats.org/officeDocument/2006/relationships/hyperlink" Target="http://www.tourister.ru/world/america/united-states/city/new_york_city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484313"/>
            <a:ext cx="9144000" cy="1470025"/>
          </a:xfr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  <a:sp3d>
            <a:bevelT prst="slope"/>
          </a:sp3d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extrusionH="57150" contourW="6350" prstMaterial="metal">
              <a:bevelT w="127000" h="31750" prst="angle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nl-NL" sz="4000" b="1" cap="all" dirty="0" smtClean="0">
                <a:ln w="0">
                  <a:solidFill>
                    <a:srgbClr val="000099"/>
                  </a:solidFill>
                </a:ln>
                <a:solidFill>
                  <a:srgbClr val="80008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Unit 1</a:t>
            </a:r>
            <a:r>
              <a:rPr lang="en-US" sz="4000" b="1" cap="all" dirty="0" smtClean="0">
                <a:ln w="0">
                  <a:solidFill>
                    <a:srgbClr val="000099"/>
                  </a:solidFill>
                </a:ln>
                <a:solidFill>
                  <a:srgbClr val="80008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Welcome to New  York</a:t>
            </a:r>
            <a:r>
              <a:rPr lang="ru-RU" sz="4000" b="1" cap="all" dirty="0" smtClean="0">
                <a:ln w="0">
                  <a:solidFill>
                    <a:srgbClr val="000099"/>
                  </a:solidFill>
                </a:ln>
                <a:solidFill>
                  <a:srgbClr val="80008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cap="all" dirty="0" smtClean="0">
                <a:ln w="0">
                  <a:solidFill>
                    <a:srgbClr val="000099"/>
                  </a:solidFill>
                </a:ln>
                <a:solidFill>
                  <a:srgbClr val="80008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4000" b="1" cap="all" dirty="0" smtClean="0">
                <a:ln w="0">
                  <a:solidFill>
                    <a:srgbClr val="000099"/>
                  </a:solidFill>
                </a:ln>
                <a:solidFill>
                  <a:srgbClr val="80008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Lesson 1</a:t>
            </a:r>
            <a:r>
              <a:rPr lang="ru-RU" sz="4000" b="1" cap="all" dirty="0" smtClean="0">
                <a:ln w="0">
                  <a:solidFill>
                    <a:srgbClr val="000099"/>
                  </a:solidFill>
                </a:ln>
                <a:solidFill>
                  <a:srgbClr val="80008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4000" b="1" cap="all" dirty="0" smtClean="0">
                <a:ln w="0">
                  <a:solidFill>
                    <a:srgbClr val="000099"/>
                  </a:solidFill>
                </a:ln>
                <a:solidFill>
                  <a:srgbClr val="80008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ru-RU" sz="4000" b="1" cap="all" dirty="0" smtClean="0">
                <a:ln w="0">
                  <a:solidFill>
                    <a:srgbClr val="000099"/>
                  </a:solidFill>
                </a:ln>
                <a:solidFill>
                  <a:srgbClr val="80008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4000" b="1" cap="all" dirty="0" smtClean="0">
                <a:ln w="0">
                  <a:solidFill>
                    <a:srgbClr val="000099"/>
                  </a:solidFill>
                </a:ln>
                <a:solidFill>
                  <a:srgbClr val="80008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n-US" sz="4000" b="1" cap="all" dirty="0" smtClean="0">
                <a:ln w="0">
                  <a:solidFill>
                    <a:srgbClr val="000099"/>
                  </a:solidFill>
                </a:ln>
                <a:solidFill>
                  <a:srgbClr val="80008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4000" b="1" cap="all" dirty="0" smtClean="0">
                <a:ln w="0">
                  <a:solidFill>
                    <a:srgbClr val="000099"/>
                  </a:solidFill>
                </a:ln>
                <a:solidFill>
                  <a:srgbClr val="80008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Project “New  York “</a:t>
            </a:r>
            <a:br>
              <a:rPr lang="en-US" sz="4000" b="1" cap="all" dirty="0" smtClean="0">
                <a:ln w="0">
                  <a:solidFill>
                    <a:srgbClr val="000099"/>
                  </a:solidFill>
                </a:ln>
                <a:solidFill>
                  <a:srgbClr val="80008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000" b="1" cap="all" dirty="0" smtClean="0">
                <a:ln w="0">
                  <a:solidFill>
                    <a:srgbClr val="000099"/>
                  </a:solidFill>
                </a:ln>
                <a:solidFill>
                  <a:srgbClr val="80008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cap="all" dirty="0" smtClean="0">
                <a:ln w="0">
                  <a:solidFill>
                    <a:srgbClr val="000099"/>
                  </a:solidFill>
                </a:ln>
                <a:solidFill>
                  <a:srgbClr val="80008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For the 9</a:t>
            </a:r>
            <a:r>
              <a:rPr lang="en-US" sz="2800" b="1" cap="all" baseline="30000" dirty="0" smtClean="0">
                <a:ln w="0">
                  <a:solidFill>
                    <a:srgbClr val="000099"/>
                  </a:solidFill>
                </a:ln>
                <a:solidFill>
                  <a:srgbClr val="80008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2800" b="1" cap="all" dirty="0" smtClean="0">
                <a:ln w="0">
                  <a:solidFill>
                    <a:srgbClr val="000099"/>
                  </a:solidFill>
                </a:ln>
                <a:solidFill>
                  <a:srgbClr val="80008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form</a:t>
            </a:r>
            <a:endParaRPr lang="nl-NL" sz="2800" b="1" cap="all" dirty="0">
              <a:ln w="0">
                <a:solidFill>
                  <a:srgbClr val="000099"/>
                </a:solidFill>
              </a:ln>
              <a:solidFill>
                <a:srgbClr val="800080"/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786314" y="3886200"/>
            <a:ext cx="2986086" cy="1400188"/>
          </a:xfrm>
        </p:spPr>
        <p:txBody>
          <a:bodyPr/>
          <a:lstStyle/>
          <a:p>
            <a:pPr algn="l"/>
            <a:r>
              <a:rPr lang="ru-RU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Гудкова Ирина Алексеевна, учитель английского языка</a:t>
            </a:r>
            <a:endParaRPr lang="en-US" sz="18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МБОУ «АСОШ №2» п.Адамовка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703282"/>
          </a:xfrm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Algerian" pitchFamily="82" charset="0"/>
              </a:rPr>
              <a:t/>
            </a:r>
            <a:b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Algerian" pitchFamily="82" charset="0"/>
              </a:rPr>
            </a:br>
            <a: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Algerian" pitchFamily="82" charset="0"/>
              </a:rPr>
              <a:t/>
            </a:r>
            <a:br>
              <a:rPr lang="ru-RU" b="1" dirty="0" smtClean="0">
                <a:solidFill>
                  <a:schemeClr val="tx2">
                    <a:lumMod val="10000"/>
                  </a:schemeClr>
                </a:solidFill>
                <a:latin typeface="Algerian" pitchFamily="82" charset="0"/>
              </a:rPr>
            </a:br>
            <a:r>
              <a:rPr lang="ru-RU" sz="8000" b="1" dirty="0" smtClean="0">
                <a:solidFill>
                  <a:schemeClr val="tx2">
                    <a:lumMod val="10000"/>
                  </a:schemeClr>
                </a:solidFill>
                <a:latin typeface="Algerian" pitchFamily="82" charset="0"/>
              </a:rPr>
              <a:t/>
            </a:r>
            <a:br>
              <a:rPr lang="ru-RU" sz="8000" b="1" dirty="0" smtClean="0">
                <a:solidFill>
                  <a:schemeClr val="tx2">
                    <a:lumMod val="10000"/>
                  </a:schemeClr>
                </a:solidFill>
                <a:latin typeface="Algerian" pitchFamily="82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Sights </a:t>
            </a:r>
            <a:r>
              <a:rPr lang="en-US" b="1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of New York</a:t>
            </a:r>
            <a:r>
              <a:rPr lang="ru-RU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solidFill>
                  <a:srgbClr val="0000FF"/>
                </a:solidFill>
                <a:latin typeface="Aharoni" pitchFamily="2" charset="-79"/>
                <a:cs typeface="Aharoni" pitchFamily="2" charset="-79"/>
              </a:rPr>
              <a:t>«</a:t>
            </a:r>
            <a:r>
              <a:rPr lang="en-US" sz="31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 want to wake up in a city </a:t>
            </a:r>
            <a:r>
              <a:rPr lang="ru-RU" sz="31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1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that never sleeps</a:t>
            </a:r>
            <a:r>
              <a:rPr lang="ru-RU" sz="31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1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and find I'm a number one, </a:t>
            </a:r>
            <a:r>
              <a:rPr lang="ru-RU" sz="31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1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top of the list.</a:t>
            </a:r>
            <a:r>
              <a:rPr lang="ru-RU" sz="31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429132"/>
            <a:ext cx="8229600" cy="1697031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4800" dirty="0">
              <a:solidFill>
                <a:srgbClr val="80008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6" descr="C:\Users\марина\Pictures\4493590_Nyu_Yor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857232"/>
            <a:ext cx="5715040" cy="35719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fol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fol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04800" y="457200"/>
            <a:ext cx="3767134" cy="838200"/>
          </a:xfrm>
          <a:noFill/>
          <a:ln/>
        </p:spPr>
        <p:txBody>
          <a:bodyPr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3600" kern="1200" cap="all" dirty="0"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       </a:t>
            </a:r>
            <a:r>
              <a:rPr lang="en-US" sz="3600" kern="1200" cap="all" dirty="0">
                <a:effectLst>
                  <a:reflection blurRad="12700" stA="48000" endA="300" endPos="55000" dir="5400000" sy="-90000" algn="bl" rotWithShape="0"/>
                </a:effectLst>
                <a:latin typeface="Cooper Std Black" pitchFamily="18" charset="0"/>
                <a:ea typeface="+mj-ea"/>
                <a:cs typeface="+mj-cs"/>
              </a:rPr>
              <a:t>New York</a:t>
            </a:r>
            <a:endParaRPr lang="ru-RU" sz="3600" kern="1200" cap="all" dirty="0">
              <a:effectLst>
                <a:reflection blurRad="12700" stA="48000" endA="300" endPos="55000" dir="5400000" sy="-90000" algn="bl" rotWithShape="0"/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4339" name="Содержимое 2"/>
          <p:cNvSpPr>
            <a:spLocks noGrp="1"/>
          </p:cNvSpPr>
          <p:nvPr>
            <p:ph idx="4294967295"/>
          </p:nvPr>
        </p:nvSpPr>
        <p:spPr>
          <a:xfrm>
            <a:off x="250825" y="1428737"/>
            <a:ext cx="3892547" cy="5062552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New York is one of the largest cities in the country, but it is not the capital.</a:t>
            </a:r>
          </a:p>
          <a:p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New York is in the state of New York.</a:t>
            </a:r>
          </a:p>
          <a:p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New York is 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America`s 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Big 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Apple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4340" name="Рисунок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00525" y="0"/>
            <a:ext cx="49434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500174"/>
          </a:xfrm>
        </p:spPr>
        <p:txBody>
          <a:bodyPr>
            <a:noAutofit/>
          </a:bodyPr>
          <a:lstStyle/>
          <a:p>
            <a:pPr algn="l"/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Another name for New York is 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Big Apple. ” There are many 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apples on the tree. But only one Big Apple.”</a:t>
            </a:r>
            <a:endParaRPr lang="ru-RU" sz="32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4" name="Rectangle 8"/>
          <p:cNvSpPr>
            <a:spLocks noChangeArrowheads="1"/>
          </p:cNvSpPr>
          <p:nvPr/>
        </p:nvSpPr>
        <p:spPr bwMode="auto">
          <a:xfrm>
            <a:off x="6705600" y="3429000"/>
            <a:ext cx="2286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i="0"/>
              <a:t>Rebuilding Plans</a:t>
            </a:r>
            <a:endParaRPr lang="ru-RU" sz="2000" i="0"/>
          </a:p>
        </p:txBody>
      </p:sp>
      <p:pic>
        <p:nvPicPr>
          <p:cNvPr id="20486" name="Picture 10" descr="http://www.worldpropertychannel.com/news-assets/Freedom-Tower-at-sunset-Courtsey-of-Port-Authority-of-New-York-and-New-Jerse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4422"/>
            <a:ext cx="9144000" cy="5643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 C 0.007 -0.01333  0.014 -0.028  0.021 -0.04667  C 0.04 -0.1  0.045 -0.152  0.031 -0.16  C 0.017 -0.16933  -0.01 -0.132  -0.029 -0.07867  C -0.039 -0.05067  -0.045 -0.024  -0.047 -0.004  C -0.05 0.012  -0.051 0.028  -0.051 0.04667  C -0.051 0.10667  -0.038 0.156  -0.023 0.156  C -0.008 0.156  0.005 0.10667  0.005 0.04667  C 0.005 0.01867  0.002 -0.008  -0.003 -0.02667  C -0.005 -0.04267  -0.01 -0.06  -0.016 -0.07733  C -0.036 -0.132  -0.063 -0.16933  -0.077 -0.16  C -0.091 -0.15067  -0.086 -0.1  -0.066 -0.04533  C -0.058 -0.02  -0.047 0.00133  -0.036 0.016  C -0.028 0.02933  -0.019 0.04133  -0.007 0.05333  C 0.029 0.092  0.065 0.10933  0.075 0.09333  C 0.084 0.07733  0.064 0.03333  0.028 -0.004  C 0.013 -0.02  -0.003 -0.032  -0.016 -0.04  C -0.028 -0.048  -0.043 -0.05467  -0.059 -0.05867  C -0.103 -0.072  -0.141 -0.068  -0.144 -0.04667  C -0.148 -0.02667  -0.115 0.0  -0.071 0.01333  C -0.051 0.01867  -0.032 0.02133  -0.017 0.02  C -0.004 0.02  0.01 0.01733  0.025 0.01333  C 0.069 0.0  0.102 -0.028  0.098 -0.048  C 0.095 -0.068  0.057 -0.07333  0.013 -0.06  C -0.008 -0.05333  -0.027 -0.044  -0.04 -0.03333  C -0.051 -0.02533  -0.062 -0.016  -0.074 -0.004  C -0.109 0.03467  -0.13 0.07733  -0.12 0.09333  C -0.111 0.10933  -0.074 0.092  -0.039 0.05467  C -0.022 0.036  -0.008 0.01733  0.0 0.0  Z" pathEditMode="relative"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00034" y="457200"/>
            <a:ext cx="8488518" cy="841248"/>
          </a:xfrm>
          <a:noFill/>
          <a:ln/>
        </p:spPr>
        <p:txBody>
          <a:bodyPr>
            <a:normAutofit/>
          </a:bodyPr>
          <a:lstStyle/>
          <a:p>
            <a:pPr eaLnBrk="0" hangingPunct="0">
              <a:defRPr/>
            </a:pPr>
            <a:r>
              <a:rPr lang="en-US" sz="3600" kern="1200" cap="all" dirty="0">
                <a:solidFill>
                  <a:srgbClr val="002060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      </a:t>
            </a:r>
            <a:r>
              <a:rPr lang="en-US" sz="3600" kern="1200" cap="all" dirty="0">
                <a:solidFill>
                  <a:srgbClr val="800080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Repeat </a:t>
            </a:r>
            <a:r>
              <a:rPr lang="en-US" sz="3600" kern="1200" cap="all" dirty="0" smtClean="0">
                <a:solidFill>
                  <a:srgbClr val="800080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 the words</a:t>
            </a:r>
            <a:endParaRPr lang="ru-RU" sz="3600" kern="1200" cap="all" dirty="0">
              <a:solidFill>
                <a:srgbClr val="800080"/>
              </a:solidFill>
              <a:effectLst>
                <a:reflection blurRad="12700" stA="48000" endA="300" endPos="55000" dir="5400000" sy="-90000" algn="bl" rotWithShape="0"/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4294967295"/>
          </p:nvPr>
        </p:nvSpPr>
        <p:spPr>
          <a:xfrm>
            <a:off x="304800" y="1600200"/>
            <a:ext cx="4191000" cy="4724400"/>
          </a:xfrm>
        </p:spPr>
        <p:txBody>
          <a:bodyPr/>
          <a:lstStyle/>
          <a:p>
            <a:r>
              <a:rPr lang="en-US" sz="2800" dirty="0">
                <a:solidFill>
                  <a:srgbClr val="0000FF"/>
                </a:solidFill>
              </a:rPr>
              <a:t>A masterpiece</a:t>
            </a:r>
          </a:p>
          <a:p>
            <a:r>
              <a:rPr lang="en-US" sz="2800" dirty="0" err="1">
                <a:solidFill>
                  <a:srgbClr val="0000FF"/>
                </a:solidFill>
              </a:rPr>
              <a:t>Manhatten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</a:p>
          <a:p>
            <a:r>
              <a:rPr lang="en-US" sz="2800" dirty="0">
                <a:solidFill>
                  <a:srgbClr val="0000FF"/>
                </a:solidFill>
              </a:rPr>
              <a:t>Brooklyn</a:t>
            </a:r>
          </a:p>
          <a:p>
            <a:r>
              <a:rPr lang="en-US" sz="2800" dirty="0">
                <a:solidFill>
                  <a:srgbClr val="0000FF"/>
                </a:solidFill>
              </a:rPr>
              <a:t>Queens</a:t>
            </a:r>
          </a:p>
          <a:p>
            <a:r>
              <a:rPr lang="en-US" sz="2800" dirty="0">
                <a:solidFill>
                  <a:srgbClr val="0000FF"/>
                </a:solidFill>
              </a:rPr>
              <a:t>Staten Island</a:t>
            </a:r>
          </a:p>
          <a:p>
            <a:r>
              <a:rPr lang="en-US" sz="2800" dirty="0">
                <a:solidFill>
                  <a:srgbClr val="0000FF"/>
                </a:solidFill>
              </a:rPr>
              <a:t>The Bronx</a:t>
            </a:r>
          </a:p>
          <a:p>
            <a:r>
              <a:rPr lang="en-US" sz="2800" dirty="0">
                <a:solidFill>
                  <a:srgbClr val="0000FF"/>
                </a:solidFill>
              </a:rPr>
              <a:t>The Hudson</a:t>
            </a:r>
          </a:p>
          <a:p>
            <a:r>
              <a:rPr lang="ru-RU" sz="2800" dirty="0">
                <a:solidFill>
                  <a:srgbClr val="0000FF"/>
                </a:solidFill>
              </a:rPr>
              <a:t>Се</a:t>
            </a:r>
            <a:r>
              <a:rPr lang="en-US" sz="2800" dirty="0" err="1">
                <a:solidFill>
                  <a:srgbClr val="0000FF"/>
                </a:solidFill>
              </a:rPr>
              <a:t>ntral</a:t>
            </a:r>
            <a:r>
              <a:rPr lang="en-US" sz="2800" dirty="0">
                <a:solidFill>
                  <a:srgbClr val="0000FF"/>
                </a:solidFill>
              </a:rPr>
              <a:t> Park</a:t>
            </a:r>
          </a:p>
          <a:p>
            <a:r>
              <a:rPr lang="en-US" sz="2800" dirty="0">
                <a:solidFill>
                  <a:srgbClr val="0000FF"/>
                </a:solidFill>
              </a:rPr>
              <a:t>A skyscraper</a:t>
            </a:r>
            <a:endParaRPr lang="ru-RU" sz="2800" dirty="0">
              <a:solidFill>
                <a:srgbClr val="0000FF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4643438" y="1571625"/>
            <a:ext cx="4343400" cy="4724400"/>
          </a:xfrm>
        </p:spPr>
        <p:txBody>
          <a:bodyPr/>
          <a:lstStyle/>
          <a:p>
            <a:r>
              <a:rPr lang="en-US" sz="2800" dirty="0">
                <a:solidFill>
                  <a:srgbClr val="0000FF"/>
                </a:solidFill>
              </a:rPr>
              <a:t>The Empire State Building</a:t>
            </a:r>
          </a:p>
          <a:p>
            <a:r>
              <a:rPr lang="en-US" sz="2800" dirty="0">
                <a:solidFill>
                  <a:srgbClr val="0000FF"/>
                </a:solidFill>
              </a:rPr>
              <a:t>The Rockefeller Center</a:t>
            </a:r>
          </a:p>
          <a:p>
            <a:r>
              <a:rPr lang="en-US" sz="2800" dirty="0">
                <a:solidFill>
                  <a:srgbClr val="0000FF"/>
                </a:solidFill>
              </a:rPr>
              <a:t>The Guggenheim Museum</a:t>
            </a:r>
          </a:p>
          <a:p>
            <a:r>
              <a:rPr lang="en-US" sz="2800" dirty="0">
                <a:solidFill>
                  <a:srgbClr val="0000FF"/>
                </a:solidFill>
              </a:rPr>
              <a:t>A borough</a:t>
            </a:r>
          </a:p>
          <a:p>
            <a:r>
              <a:rPr lang="en-US" sz="2800" dirty="0">
                <a:solidFill>
                  <a:srgbClr val="0000FF"/>
                </a:solidFill>
              </a:rPr>
              <a:t>Broadway</a:t>
            </a:r>
          </a:p>
          <a:p>
            <a:r>
              <a:rPr lang="en-US" sz="2800" dirty="0">
                <a:solidFill>
                  <a:srgbClr val="0000FF"/>
                </a:solidFill>
              </a:rPr>
              <a:t>The Twin Towers</a:t>
            </a:r>
          </a:p>
          <a:p>
            <a:r>
              <a:rPr lang="en-US" sz="2800" dirty="0">
                <a:solidFill>
                  <a:srgbClr val="0000FF"/>
                </a:solidFill>
              </a:rPr>
              <a:t>The Statue of Liberty</a:t>
            </a:r>
            <a:endParaRPr lang="ru-RU" sz="28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3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8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What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sights are in New York?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196752"/>
            <a:ext cx="1872208" cy="2592288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1196752"/>
            <a:ext cx="1944216" cy="2645024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888" y="3933056"/>
            <a:ext cx="1944216" cy="2579444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5856" y="1484784"/>
            <a:ext cx="2664296" cy="208823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4221088"/>
            <a:ext cx="2857500" cy="21050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68144" y="4149080"/>
            <a:ext cx="2880320" cy="230728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274638"/>
            <a:ext cx="8218487" cy="561975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New York City</a:t>
            </a:r>
            <a:endParaRPr lang="ru-RU" sz="4000" dirty="0"/>
          </a:p>
        </p:txBody>
      </p:sp>
      <p:pic>
        <p:nvPicPr>
          <p:cNvPr id="7174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2574925" cy="3860800"/>
          </a:xfrm>
          <a:noFill/>
          <a:ln/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99238" y="0"/>
            <a:ext cx="2544762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11413" y="1341438"/>
            <a:ext cx="4572000" cy="304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8" name="Picture 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328988"/>
            <a:ext cx="2325688" cy="352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9" name="Picture 1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76600" y="3789363"/>
            <a:ext cx="2046288" cy="306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1" name="Picture 1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651500" y="3841750"/>
            <a:ext cx="3492500" cy="301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82" name="Text Box 14"/>
          <p:cNvSpPr txBox="1">
            <a:spLocks noChangeArrowheads="1"/>
          </p:cNvSpPr>
          <p:nvPr/>
        </p:nvSpPr>
        <p:spPr bwMode="auto">
          <a:xfrm>
            <a:off x="3203575" y="3933825"/>
            <a:ext cx="20367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7184" name="Rectangle 16"/>
          <p:cNvSpPr>
            <a:spLocks noChangeArrowheads="1"/>
          </p:cNvSpPr>
          <p:nvPr/>
        </p:nvSpPr>
        <p:spPr bwMode="auto">
          <a:xfrm>
            <a:off x="827088" y="7316788"/>
            <a:ext cx="2376487" cy="288925"/>
          </a:xfrm>
          <a:prstGeom prst="rect">
            <a:avLst/>
          </a:prstGeom>
          <a:solidFill>
            <a:srgbClr val="FF66CC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The Rockefeller Center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7185" name="Rectangle 17"/>
          <p:cNvSpPr>
            <a:spLocks noChangeArrowheads="1"/>
          </p:cNvSpPr>
          <p:nvPr/>
        </p:nvSpPr>
        <p:spPr bwMode="auto">
          <a:xfrm>
            <a:off x="4716463" y="7173913"/>
            <a:ext cx="2519362" cy="287337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The Empire State Building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7186" name="Rectangle 18"/>
          <p:cNvSpPr>
            <a:spLocks noChangeArrowheads="1"/>
          </p:cNvSpPr>
          <p:nvPr/>
        </p:nvSpPr>
        <p:spPr bwMode="auto">
          <a:xfrm>
            <a:off x="6588125" y="6858000"/>
            <a:ext cx="2735263" cy="31591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600" b="1">
                <a:solidFill>
                  <a:schemeClr val="bg1"/>
                </a:solidFill>
              </a:rPr>
              <a:t>The Guggenheim Museum</a:t>
            </a:r>
            <a:endParaRPr lang="ru-RU" sz="1600" b="1">
              <a:solidFill>
                <a:schemeClr val="bg1"/>
              </a:solidFill>
            </a:endParaRPr>
          </a:p>
        </p:txBody>
      </p:sp>
      <p:sp>
        <p:nvSpPr>
          <p:cNvPr id="7187" name="Rectangle 19"/>
          <p:cNvSpPr>
            <a:spLocks noChangeArrowheads="1"/>
          </p:cNvSpPr>
          <p:nvPr/>
        </p:nvSpPr>
        <p:spPr bwMode="auto">
          <a:xfrm>
            <a:off x="3132138" y="7677150"/>
            <a:ext cx="1993900" cy="288925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The Statue of Liberty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7188" name="Rectangle 20"/>
          <p:cNvSpPr>
            <a:spLocks noChangeArrowheads="1"/>
          </p:cNvSpPr>
          <p:nvPr/>
        </p:nvSpPr>
        <p:spPr bwMode="auto">
          <a:xfrm>
            <a:off x="0" y="7029450"/>
            <a:ext cx="1296988" cy="287338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Broadway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7189" name="Rectangle 21"/>
          <p:cNvSpPr>
            <a:spLocks noChangeArrowheads="1"/>
          </p:cNvSpPr>
          <p:nvPr/>
        </p:nvSpPr>
        <p:spPr bwMode="auto">
          <a:xfrm>
            <a:off x="7019925" y="7532688"/>
            <a:ext cx="2376488" cy="287337"/>
          </a:xfrm>
          <a:prstGeom prst="rect">
            <a:avLst/>
          </a:prstGeom>
          <a:solidFill>
            <a:srgbClr val="CCC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The World Trade Center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7192" name="Oval 24"/>
          <p:cNvSpPr>
            <a:spLocks noChangeArrowheads="1"/>
          </p:cNvSpPr>
          <p:nvPr/>
        </p:nvSpPr>
        <p:spPr bwMode="auto">
          <a:xfrm flipH="1">
            <a:off x="179388" y="2997200"/>
            <a:ext cx="287337" cy="288925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</a:t>
            </a:r>
            <a:endParaRPr lang="ru-RU"/>
          </a:p>
        </p:txBody>
      </p:sp>
      <p:sp>
        <p:nvSpPr>
          <p:cNvPr id="7193" name="Oval 25"/>
          <p:cNvSpPr>
            <a:spLocks noChangeArrowheads="1"/>
          </p:cNvSpPr>
          <p:nvPr/>
        </p:nvSpPr>
        <p:spPr bwMode="auto">
          <a:xfrm flipH="1">
            <a:off x="2555875" y="1412875"/>
            <a:ext cx="287338" cy="288925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2</a:t>
            </a:r>
            <a:endParaRPr lang="ru-RU"/>
          </a:p>
        </p:txBody>
      </p:sp>
      <p:sp>
        <p:nvSpPr>
          <p:cNvPr id="7194" name="Oval 26"/>
          <p:cNvSpPr>
            <a:spLocks noChangeArrowheads="1"/>
          </p:cNvSpPr>
          <p:nvPr/>
        </p:nvSpPr>
        <p:spPr bwMode="auto">
          <a:xfrm flipH="1">
            <a:off x="8675688" y="3357563"/>
            <a:ext cx="287337" cy="288925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3</a:t>
            </a:r>
            <a:endParaRPr lang="ru-RU"/>
          </a:p>
        </p:txBody>
      </p:sp>
      <p:sp>
        <p:nvSpPr>
          <p:cNvPr id="7195" name="Oval 27"/>
          <p:cNvSpPr>
            <a:spLocks noChangeArrowheads="1"/>
          </p:cNvSpPr>
          <p:nvPr/>
        </p:nvSpPr>
        <p:spPr bwMode="auto">
          <a:xfrm flipH="1">
            <a:off x="0" y="6381750"/>
            <a:ext cx="287338" cy="288925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4</a:t>
            </a:r>
            <a:endParaRPr lang="ru-RU"/>
          </a:p>
        </p:txBody>
      </p:sp>
      <p:sp>
        <p:nvSpPr>
          <p:cNvPr id="7196" name="Oval 28"/>
          <p:cNvSpPr>
            <a:spLocks noChangeArrowheads="1"/>
          </p:cNvSpPr>
          <p:nvPr/>
        </p:nvSpPr>
        <p:spPr bwMode="auto">
          <a:xfrm flipH="1">
            <a:off x="3492500" y="6381750"/>
            <a:ext cx="287338" cy="288925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5</a:t>
            </a:r>
            <a:endParaRPr lang="ru-RU"/>
          </a:p>
        </p:txBody>
      </p:sp>
      <p:sp>
        <p:nvSpPr>
          <p:cNvPr id="7198" name="Oval 30"/>
          <p:cNvSpPr>
            <a:spLocks noChangeArrowheads="1"/>
          </p:cNvSpPr>
          <p:nvPr/>
        </p:nvSpPr>
        <p:spPr bwMode="auto">
          <a:xfrm flipH="1">
            <a:off x="8675688" y="6308725"/>
            <a:ext cx="287337" cy="288925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6</a:t>
            </a:r>
            <a:endParaRPr lang="ru-RU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0.00092 C -0.00434 -0.00093 -0.00833 -0.00417 -0.01215 -0.00718 C -0.01458 -0.00903 -0.01927 -0.01343 -0.01927 -0.0132 C -0.02725 -0.02778 -0.02309 -0.02315 -0.03003 -0.0294 C -0.03159 -0.03634 -0.0342 -0.04421 -0.03941 -0.04676 C -0.04653 -0.06158 -0.04323 -0.05556 -0.04896 -0.06574 C -0.05069 -0.07246 -0.05243 -0.07662 -0.05607 -0.08171 C -0.05989 -0.09421 -0.06614 -0.10394 -0.0717 -0.11505 C -0.07274 -0.11713 -0.07396 -0.11945 -0.07517 -0.1213 C -0.07639 -0.12338 -0.07882 -0.12778 -0.07882 -0.12755 C -0.08021 -0.13519 -0.08177 -0.1382 -0.08594 -0.14352 C -0.08802 -0.15486 -0.09531 -0.1625 -0.10017 -0.17222 C -0.10868 -0.18935 -0.11736 -0.20579 -0.1276 -0.2213 C -0.13194 -0.22801 -0.13507 -0.23704 -0.14062 -0.2419 C -0.15156 -0.26389 -0.16545 -0.28195 -0.1776 -0.30232 C -0.18177 -0.30926 -0.1868 -0.31736 -0.19062 -0.32454 C -0.19496 -0.33287 -0.19774 -0.34074 -0.20382 -0.34676 C -0.20625 -0.35347 -0.20972 -0.3588 -0.21337 -0.36412 C -0.21597 -0.36806 -0.2217 -0.37523 -0.2217 -0.375 C -0.22448 -0.38796 -0.23472 -0.39676 -0.24062 -0.40718 C -0.24583 -0.41621 -0.25139 -0.42732 -0.2585 -0.43403 C -0.26753 -0.45116 -0.2783 -0.46366 -0.28941 -0.47847 C -0.29479 -0.48565 -0.3 -0.49514 -0.30607 -0.50093 C -0.30885 -0.50625 -0.30903 -0.50949 -0.31337 -0.51343 C -0.31528 -0.52246 -0.3276 -0.53403 -0.33472 -0.53727 C -0.33906 -0.5456 -0.33594 -0.54074 -0.34548 -0.55 C -0.34826 -0.55255 -0.34982 -0.55695 -0.3526 -0.55949 C -0.35382 -0.56065 -0.35486 -0.56158 -0.35607 -0.56273 C -0.36059 -0.57153 -0.36406 -0.57685 -0.37048 -0.58334 C -0.375 -0.59283 -0.38107 -0.6007 -0.38594 -0.61019 C -0.39791 -0.63357 -0.40903 -0.65996 -0.42639 -0.67685 C -0.43489 -0.69306 -0.44184 -0.71065 -0.45017 -0.72616 C -0.45451 -0.73426 -0.45538 -0.74491 -0.45972 -0.75301 C -0.46215 -0.76644 -0.46857 -0.77847 -0.47274 -0.79121 C -0.47864 -0.80903 -0.48333 -0.82732 -0.49184 -0.84352 C -0.49375 -0.8507 -0.49531 -0.85718 -0.49774 -0.86412 C -0.4993 -0.87408 -0.50087 -0.88426 -0.50503 -0.89283 C -0.50781 -0.93403 -0.50382 -0.97709 -0.50382 -1.01829 " pathEditMode="relative" rAng="0" ptsTypes="fffffffffffffffffffffffffffffffffffffA">
                                      <p:cBhvr>
                                        <p:cTn id="6" dur="1000" fill="hold"/>
                                        <p:tgtEl>
                                          <p:spTgt spid="7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4" y="-5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81 -0.05787 C -0.00244 -0.06621 -0.00625 -0.07292 -0.01528 -0.07686 C -0.0198 -0.08635 -0.02171 -0.08843 -0.02952 -0.09607 C -0.03629 -0.10255 -0.03924 -0.11297 -0.04619 -0.11968 C -0.04966 -0.12686 -0.054 -0.13565 -0.05921 -0.14028 C -0.06285 -0.14653 -0.06389 -0.15348 -0.06875 -0.15811 C -0.07292 -0.16875 -0.08021 -0.1794 -0.08664 -0.1882 C -0.0915 -0.19445 -0.09792 -0.19954 -0.10209 -0.20695 C -0.10782 -0.21736 -0.11441 -0.22848 -0.1224 -0.23565 C -0.12657 -0.24398 -0.12952 -0.25 -0.13542 -0.25625 C -0.13994 -0.2676 -0.14705 -0.27662 -0.1533 -0.28635 C -0.16875 -0.31042 -0.18646 -0.33102 -0.20087 -0.35625 C -0.20678 -0.36644 -0.21216 -0.37709 -0.21754 -0.38797 C -0.22848 -0.40996 -0.21303 -0.37778 -0.22119 -0.39746 C -0.22257 -0.4007 -0.22587 -0.40695 -0.22587 -0.40695 C -0.22761 -0.41598 -0.23195 -0.42292 -0.23542 -0.43079 C -0.23681 -0.43843 -0.23855 -0.4426 -0.24254 -0.44838 C -0.24393 -0.45533 -0.24566 -0.46135 -0.24862 -0.46736 C -0.25244 -0.48519 -0.25591 -0.49213 -0.26164 -0.50857 C -0.26875 -0.52917 -0.26025 -0.50996 -0.26632 -0.52292 C -0.27066 -0.54561 -0.28021 -0.56621 -0.28664 -0.58797 C -0.29219 -0.60718 -0.29184 -0.63172 -0.29966 -0.64838 C -0.30087 -0.65625 -0.30226 -0.66297 -0.30452 -0.67061 C -0.30712 -0.69028 -0.31181 -0.70857 -0.31528 -0.72778 C -0.31684 -0.73611 -0.31737 -0.74422 -0.32119 -0.75139 C -0.32379 -0.77269 -0.33299 -0.79329 -0.33299 -0.81505 " pathEditMode="relative" ptsTypes="fffffffffffffffffffffffffA">
                                      <p:cBhvr>
                                        <p:cTn id="10" dur="1000" fill="hold"/>
                                        <p:tgtEl>
                                          <p:spTgt spid="7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09 -0.03426 C 0.00469 -0.0456 0.00226 -0.0419 0.00799 -0.04676 C 0.0132 -0.05741 0.01893 -0.06713 0.02466 -0.07708 C 0.0316 -0.08912 0.03716 -0.10417 0.04375 -0.11667 C 0.04896 -0.12662 0.05122 -0.1382 0.05799 -0.14676 C 0.0625 -0.1588 0.0665 -0.1706 0.07466 -0.1787 C 0.07587 -0.18125 0.07674 -0.18426 0.07813 -0.18657 C 0.07952 -0.18889 0.08177 -0.19028 0.08299 -0.19282 C 0.08386 -0.19468 0.08334 -0.19745 0.0842 -0.19931 C 0.08542 -0.20185 0.08768 -0.20324 0.08889 -0.20556 C 0.09722 -0.2213 0.08768 -0.20995 0.09722 -0.21991 C 0.10174 -0.23449 0.10903 -0.24491 0.11511 -0.25787 C 0.11736 -0.27014 0.11528 -0.2625 0.12466 -0.2787 L 0.12466 -0.2787 C 0.12882 -0.29236 0.13507 -0.30324 0.14132 -0.31505 C 0.14601 -0.32407 0.14931 -0.3331 0.15434 -0.34213 C 0.15886 -0.35023 0.16111 -0.35995 0.16632 -0.36759 C 0.16858 -0.37083 0.17344 -0.37708 0.17344 -0.37708 C 0.17622 -0.38727 0.18403 -0.39838 0.18889 -0.40718 C 0.20313 -0.43264 0.21893 -0.45648 0.23299 -0.48171 C 0.23837 -0.4912 0.24167 -0.50208 0.24601 -0.51204 C 0.25087 -0.52292 0.26007 -0.52824 0.26389 -0.54051 C 0.26702 -0.55093 0.26459 -0.54653 0.27101 -0.55324 C 0.27483 -0.56157 0.27795 -0.56551 0.28299 -0.57222 C 0.28577 -0.57593 0.28785 -0.58264 0.29011 -0.58657 C 0.29427 -0.59375 0.29966 -0.60023 0.30434 -0.60718 C 0.31337 -0.62037 0.31736 -0.6375 0.32709 -0.65 C 0.33073 -0.66065 0.33785 -0.66852 0.34254 -0.6787 C 0.34479 -0.6838 0.34601 -0.68958 0.34844 -0.69445 C 0.34931 -0.6963 0.35104 -0.69745 0.35209 -0.69931 C 0.35625 -0.70671 0.35903 -0.71551 0.36268 -0.72315 C 0.36788 -0.73426 0.37552 -0.74375 0.38056 -0.75486 C 0.39097 -0.77778 0.39653 -0.8044 0.40799 -0.82616 C 0.40834 -0.82778 0.40868 -0.8294 0.4092 -0.83102 C 0.40972 -0.83264 0.41094 -0.83403 0.41146 -0.83565 C 0.41372 -0.84282 0.41424 -0.84977 0.41754 -0.85648 C 0.41788 -0.85903 0.41806 -0.86181 0.41875 -0.86435 C 0.41962 -0.86713 0.42153 -0.86945 0.42222 -0.87222 C 0.42431 -0.88032 0.42379 -0.88935 0.42587 -0.89769 C 0.42743 -0.91389 0.42934 -0.9294 0.43177 -0.94537 C 0.43073 -1.01921 0.43247 -1.0044 0.42813 -1.04375 C 0.42778 -1.05278 0.42778 -1.06181 0.42709 -1.0706 C 0.42674 -1.075 0.42466 -1.08333 0.42466 -1.08333 C 0.42275 -1.10648 0.42344 -1.09282 0.42344 -1.12454 " pathEditMode="relative" ptsTypes="ffffffffffffFffffffffffffffffffffffffffffffA">
                                      <p:cBhvr>
                                        <p:cTn id="14" dur="1000" fill="hold"/>
                                        <p:tgtEl>
                                          <p:spTgt spid="71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0.03356 C -0.01493 -0.03865 -0.02847 -0.04768 -0.04288 -0.05416 C -0.04983 -0.06342 -0.04479 -0.0581 -0.06059 -0.06527 C -0.07083 -0.0699 -0.08021 -0.07662 -0.09045 -0.08102 C -0.10868 -0.1 -0.13837 -0.11342 -0.15955 -0.12546 C -0.16215 -0.12708 -0.16406 -0.13009 -0.16667 -0.13194 C -0.18559 -0.1456 -0.20486 -0.15787 -0.22379 -0.17152 C -0.22708 -0.17384 -0.23108 -0.1743 -0.23455 -0.17639 C -0.23715 -0.17801 -0.23906 -0.18102 -0.24167 -0.18264 C -0.25191 -0.18912 -0.26163 -0.19305 -0.27135 -0.20023 C -0.28906 -0.21319 -0.30747 -0.22685 -0.32379 -0.24305 C -0.32986 -0.24907 -0.33785 -0.25231 -0.34392 -0.25879 C -0.35365 -0.26921 -0.36424 -0.28055 -0.37622 -0.28588 C -0.39601 -0.30694 -0.41788 -0.325 -0.43924 -0.34305 C -0.44028 -0.34398 -0.44167 -0.34398 -0.44288 -0.34467 C -0.44531 -0.34606 -0.44774 -0.34745 -0.45 -0.3493 C -0.45608 -0.35463 -0.46181 -0.36157 -0.46788 -0.3669 C -0.48108 -0.37847 -0.49618 -0.38588 -0.50955 -0.39699 C -0.52344 -0.40833 -0.51545 -0.4044 -0.52379 -0.4081 C -0.5316 -0.41921 -0.5441 -0.42592 -0.55347 -0.43518 C -0.5559 -0.4375 -0.55938 -0.4375 -0.56181 -0.43981 C -0.56719 -0.44467 -0.57014 -0.44815 -0.57622 -0.45092 C -0.58038 -0.45671 -0.58351 -0.45833 -0.58924 -0.46041 C -0.59983 -0.46852 -0.60972 -0.47893 -0.62135 -0.48426 C -0.62969 -0.49537 -0.6191 -0.48287 -0.63212 -0.49213 C -0.63507 -0.49421 -0.63767 -0.49745 -0.64045 -0.50023 C -0.64375 -0.50347 -0.6467 -0.50254 -0.65 -0.50486 C -0.6566 -0.50926 -0.66059 -0.51597 -0.66788 -0.51921 C -0.67222 -0.52361 -0.67569 -0.52639 -0.6809 -0.5287 C -0.6875 -0.53565 -0.69514 -0.53889 -0.70226 -0.54467 C -0.70903 -0.55 -0.71354 -0.55694 -0.72135 -0.55879 C -0.7309 -0.56736 -0.74063 -0.57546 -0.75 -0.58426 C -0.75278 -0.5868 -0.75313 -0.59282 -0.7559 -0.59537 C -0.75833 -0.59745 -0.76302 -0.60185 -0.76302 -0.60185 C -0.76615 -0.61389 -0.76146 -0.59907 -0.76788 -0.60972 C -0.76858 -0.61088 -0.7684 -0.61296 -0.76892 -0.61435 C -0.76962 -0.6162 -0.77031 -0.61782 -0.77135 -0.61921 C -0.7724 -0.6206 -0.775 -0.62245 -0.775 -0.62245 " pathEditMode="relative" ptsTypes="fffffffffffffffffffffffffffffffffffffA">
                                      <p:cBhvr>
                                        <p:cTn id="18" dur="1000" fill="hold"/>
                                        <p:tgtEl>
                                          <p:spTgt spid="71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4 -0.03865 C 0.00556 -0.04467 0.0099 -0.04977 0.01424 -0.05625 C 0.0165 -0.05949 0.01979 -0.0618 0.02136 -0.06574 C 0.02431 -0.07338 0.02205 -0.07129 0.02726 -0.07361 C 0.02986 -0.07916 0.03472 -0.09074 0.03802 -0.09421 C 0.04358 -0.1 0.04219 -0.09768 0.04636 -0.10532 C 0.05122 -0.11412 0.05452 -0.12361 0.05938 -0.1324 C 0.06094 -0.14305 0.06407 -0.14328 0.06893 -0.15301 C 0.07361 -0.1625 0.07674 -0.17384 0.08212 -0.1831 C 0.0842 -0.19166 0.08907 -0.19791 0.09271 -0.20532 C 0.09497 -0.22037 0.10243 -0.23217 0.10834 -0.24514 C 0.11424 -0.25787 0.11945 -0.26921 0.12726 -0.28009 C 0.13108 -0.29236 0.13681 -0.29352 0.14167 -0.30393 C 0.14618 -0.31389 0.14966 -0.32407 0.15712 -0.33078 C 0.15955 -0.3375 0.16146 -0.34143 0.16545 -0.34676 C 0.16771 -0.35301 0.17101 -0.35671 0.17379 -0.3625 C 0.179 -0.37315 0.18438 -0.3831 0.19045 -0.39282 C 0.19393 -0.39838 0.19323 -0.40324 0.19879 -0.40532 C 0.20365 -0.41898 0.21181 -0.43032 0.21893 -0.4419 C 0.22778 -0.45602 0.21615 -0.43819 0.22257 -0.45139 C 0.22518 -0.45648 0.22917 -0.46088 0.23212 -0.46574 C 0.23698 -0.47361 0.24097 -0.4824 0.24636 -0.48958 C 0.24844 -0.49768 0.24618 -0.4912 0.25104 -0.49907 C 0.25417 -0.50416 0.25677 -0.5118 0.25834 -0.51805 C 0.25868 -0.52083 0.25938 -0.52615 0.25938 -0.52615 " pathEditMode="relative" ptsTypes="ffffffffffffffffffffffffA">
                                      <p:cBhvr>
                                        <p:cTn id="22" dur="1000" fill="hold"/>
                                        <p:tgtEl>
                                          <p:spTgt spid="71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4 -0.0331 C 0.00973 -0.0368 0.01806 -0.03912 0.02552 -0.04421 C 0.02986 -0.04722 0.0342 -0.05115 0.03872 -0.0537 C 0.0507 -0.06064 0.06372 -0.06412 0.07552 -0.07129 C 0.08542 -0.07731 0.09445 -0.08333 0.10539 -0.08541 C 0.11684 -0.09074 0.12969 -0.09838 0.14219 -0.09977 C 0.14723 -0.10023 0.19514 -0.10277 0.19827 -0.10301 C 0.22674 -0.10625 0.25539 -0.10856 0.28386 -0.1125 C 0.30191 -0.11852 0.32032 -0.12615 0.33872 -0.12986 C 0.34723 -0.13564 0.35782 -0.13727 0.36719 -0.14097 C 0.37448 -0.14745 0.38299 -0.1449 0.39115 -0.14907 C 0.39445 -0.15069 0.39723 -0.1537 0.40052 -0.15532 C 0.40313 -0.15671 0.41407 -0.15926 0.41719 -0.1618 C 0.42483 -0.16805 0.43403 -0.17268 0.44219 -0.17754 C 0.44844 -0.18125 0.45504 -0.18171 0.46129 -0.18541 C 0.47257 -0.19189 0.48334 -0.2 0.49462 -0.20625 C 0.4967 -0.2074 0.49983 -0.20787 0.50174 -0.20926 C 0.50851 -0.21458 0.51094 -0.21666 0.51841 -0.21875 C 0.52344 -0.22546 0.53004 -0.22685 0.53629 -0.23148 C 0.53802 -0.23287 0.53924 -0.23518 0.54115 -0.23634 C 0.5441 -0.23796 0.5474 -0.23819 0.55052 -0.23958 C 0.55591 -0.24189 0.56059 -0.2456 0.56615 -0.24745 C 0.56771 -0.24861 0.56927 -0.24977 0.57084 -0.25069 C 0.57205 -0.25139 0.57327 -0.25139 0.57448 -0.25208 C 0.58212 -0.25717 0.58889 -0.26435 0.59705 -0.26805 C 0.60625 -0.27662 0.61493 -0.28657 0.62327 -0.29652 C 0.62657 -0.30046 0.62882 -0.30648 0.63282 -0.30926 C 0.64219 -0.31574 0.64914 -0.32801 0.6566 -0.33796 C 0.66424 -0.34814 0.67292 -0.35648 0.68039 -0.36643 C 0.68177 -0.36828 0.68247 -0.37106 0.68386 -0.37291 C 0.6915 -0.3831 0.70087 -0.39259 0.71007 -0.39977 C 0.71285 -0.40555 0.71598 -0.40648 0.71962 -0.41088 C 0.72205 -0.41389 0.72674 -0.42037 0.72674 -0.42037 C 0.72952 -0.43171 0.74462 -0.44421 0.74462 -0.45694 " pathEditMode="relative" ptsTypes="fffffffffffffffffffffffffffffffffA">
                                      <p:cBhvr>
                                        <p:cTn id="26" dur="1000" fill="hold"/>
                                        <p:tgtEl>
                                          <p:spTgt spid="71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4" grpId="0" animBg="1"/>
      <p:bldP spid="7185" grpId="0" animBg="1"/>
      <p:bldP spid="7186" grpId="0" animBg="1"/>
      <p:bldP spid="7187" grpId="0" animBg="1"/>
      <p:bldP spid="7188" grpId="0" animBg="1"/>
      <p:bldP spid="718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5472122" cy="1417638"/>
          </a:xfrm>
        </p:spPr>
        <p:txBody>
          <a:bodyPr/>
          <a:lstStyle/>
          <a:p>
            <a:r>
              <a:rPr lang="en-US" dirty="0"/>
              <a:t>New York City</a:t>
            </a:r>
            <a:endParaRPr lang="ru-RU" dirty="0"/>
          </a:p>
        </p:txBody>
      </p:sp>
      <p:pic>
        <p:nvPicPr>
          <p:cNvPr id="20485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125538"/>
            <a:ext cx="5500694" cy="2640012"/>
          </a:xfrm>
          <a:noFill/>
          <a:ln/>
        </p:spPr>
      </p:pic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1638" y="3746500"/>
            <a:ext cx="4932362" cy="311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Picture 7" descr="The Lake, Central park, New York City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857628"/>
            <a:ext cx="4214810" cy="3000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8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00760" y="0"/>
            <a:ext cx="3143240" cy="378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489" name="Rectangle 9"/>
          <p:cNvSpPr>
            <a:spLocks noChangeArrowheads="1"/>
          </p:cNvSpPr>
          <p:nvPr/>
        </p:nvSpPr>
        <p:spPr bwMode="auto">
          <a:xfrm>
            <a:off x="179388" y="7029450"/>
            <a:ext cx="2376487" cy="4318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Manhattan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20490" name="Rectangle 10"/>
          <p:cNvSpPr>
            <a:spLocks noChangeArrowheads="1"/>
          </p:cNvSpPr>
          <p:nvPr/>
        </p:nvSpPr>
        <p:spPr bwMode="auto">
          <a:xfrm>
            <a:off x="2627313" y="7029450"/>
            <a:ext cx="1944687" cy="431800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Central Park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20491" name="Rectangle 11"/>
          <p:cNvSpPr>
            <a:spLocks noChangeArrowheads="1"/>
          </p:cNvSpPr>
          <p:nvPr/>
        </p:nvSpPr>
        <p:spPr bwMode="auto">
          <a:xfrm>
            <a:off x="4716463" y="7029450"/>
            <a:ext cx="2520950" cy="433388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The Chrysler Building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20492" name="Rectangle 12"/>
          <p:cNvSpPr>
            <a:spLocks noChangeArrowheads="1"/>
          </p:cNvSpPr>
          <p:nvPr/>
        </p:nvSpPr>
        <p:spPr bwMode="auto">
          <a:xfrm>
            <a:off x="5795963" y="7461250"/>
            <a:ext cx="3348037" cy="4318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</a:rPr>
              <a:t>The Carnegie Deli Restaurant</a:t>
            </a:r>
            <a:endParaRPr lang="ru-RU" b="1">
              <a:solidFill>
                <a:schemeClr val="bg1"/>
              </a:solidFill>
            </a:endParaRPr>
          </a:p>
        </p:txBody>
      </p:sp>
      <p:sp>
        <p:nvSpPr>
          <p:cNvPr id="20493" name="Oval 13"/>
          <p:cNvSpPr>
            <a:spLocks noChangeArrowheads="1"/>
          </p:cNvSpPr>
          <p:nvPr/>
        </p:nvSpPr>
        <p:spPr bwMode="auto">
          <a:xfrm>
            <a:off x="179388" y="3284538"/>
            <a:ext cx="338137" cy="36036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</a:t>
            </a:r>
            <a:endParaRPr lang="ru-RU"/>
          </a:p>
        </p:txBody>
      </p:sp>
      <p:sp>
        <p:nvSpPr>
          <p:cNvPr id="20494" name="Oval 14"/>
          <p:cNvSpPr>
            <a:spLocks noChangeArrowheads="1"/>
          </p:cNvSpPr>
          <p:nvPr/>
        </p:nvSpPr>
        <p:spPr bwMode="auto">
          <a:xfrm>
            <a:off x="6659563" y="3284538"/>
            <a:ext cx="338137" cy="36036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2</a:t>
            </a:r>
            <a:endParaRPr lang="ru-RU"/>
          </a:p>
        </p:txBody>
      </p:sp>
      <p:sp>
        <p:nvSpPr>
          <p:cNvPr id="20495" name="Oval 15"/>
          <p:cNvSpPr>
            <a:spLocks noChangeArrowheads="1"/>
          </p:cNvSpPr>
          <p:nvPr/>
        </p:nvSpPr>
        <p:spPr bwMode="auto">
          <a:xfrm>
            <a:off x="0" y="6497638"/>
            <a:ext cx="338138" cy="36036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3</a:t>
            </a:r>
            <a:endParaRPr lang="ru-RU"/>
          </a:p>
        </p:txBody>
      </p:sp>
      <p:sp>
        <p:nvSpPr>
          <p:cNvPr id="20496" name="Oval 16"/>
          <p:cNvSpPr>
            <a:spLocks noChangeArrowheads="1"/>
          </p:cNvSpPr>
          <p:nvPr/>
        </p:nvSpPr>
        <p:spPr bwMode="auto">
          <a:xfrm>
            <a:off x="4356100" y="6237288"/>
            <a:ext cx="338138" cy="36036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4</a:t>
            </a:r>
            <a:endParaRPr lang="ru-RU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99 -0.02592 C 0.01024 -0.03842 0.01458 -0.05278 0.02066 -0.06574 C 0.0224 -0.07731 0.02812 -0.08611 0.03021 -0.09745 C 0.03299 -0.11204 0.03073 -0.10671 0.03507 -0.11481 C 0.03733 -0.12662 0.04028 -0.13889 0.04462 -0.14977 C 0.04618 -0.16204 0.05052 -0.17292 0.05295 -0.18472 C 0.05538 -0.19653 0.05555 -0.20972 0.05885 -0.22129 C 0.06354 -0.2375 0.06736 -0.25393 0.07187 -0.27037 C 0.07361 -0.27662 0.07344 -0.2831 0.0743 -0.28958 C 0.07587 -0.30116 0.07986 -0.33032 0.08507 -0.34028 C 0.0868 -0.34722 0.09097 -0.36088 0.09097 -0.36065 C 0.09253 -0.37176 0.09358 -0.38194 0.09809 -0.3912 C 0.10052 -0.40347 0.10399 -0.41435 0.10764 -0.42592 C 0.1092 -0.4368 0.11424 -0.46412 0.1184 -0.47199 C 0.12083 -0.48194 0.12187 -0.49097 0.12552 -0.50069 C 0.12656 -0.50833 0.12778 -0.51551 0.12899 -0.52292 C 0.13003 -0.53958 0.13212 -0.55301 0.13507 -0.56898 C 0.13993 -0.59467 0.1316 -0.5544 0.13733 -0.58796 C 0.13785 -0.5912 0.13976 -0.59745 0.13976 -0.59722 C 0.14149 -0.61782 0.14305 -0.63773 0.14566 -0.65787 C 0.14722 -0.69329 0.15 -0.73426 0.1434 -0.76898 C 0.14184 -0.8 0.13976 -0.82986 0.13976 -0.86088 " pathEditMode="relative" rAng="0" ptsTypes="fffffffffffffffffffffA">
                                      <p:cBhvr>
                                        <p:cTn id="6" dur="10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" y="-4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3.33333E-6 C 0.00295 -0.01203 0.00399 -0.02291 0.00954 -0.03333 C 0.01128 -0.04213 0.01284 -0.05277 0.01666 -0.06041 C 0.0184 -0.06967 0.0217 -0.0787 0.025 -0.08727 C 0.02743 -0.09977 0.03038 -0.11296 0.03576 -0.12384 C 0.0375 -0.1324 0.04166 -0.14861 0.04531 -0.15555 C 0.04826 -0.16736 0.05138 -0.17916 0.05486 -0.19051 C 0.05677 -0.19676 0.05659 -0.20208 0.05954 -0.20787 C 0.06354 -0.22963 0.07204 -0.24814 0.07864 -0.26828 C 0.08316 -0.28217 0.08593 -0.29907 0.09288 -0.31111 C 0.09548 -0.32129 0.09913 -0.32916 0.10364 -0.33819 C 0.10572 -0.34236 0.10659 -0.3493 0.10833 -0.35393 C 0.11006 -0.36759 0.11579 -0.37824 0.12031 -0.39051 C 0.12378 -0.40023 0.12552 -0.40972 0.12986 -0.41898 C 0.13385 -0.4375 0.14062 -0.45463 0.14409 -0.47314 C 0.14531 -0.48773 0.14826 -0.50023 0.15121 -0.51435 C 0.15277 -0.52176 0.15312 -0.52939 0.15486 -0.53657 C 0.15816 -0.56713 0.16579 -0.5956 0.17152 -0.62546 C 0.17187 -0.62777 0.17309 -0.62963 0.17378 -0.63171 C 0.1743 -0.63333 0.17465 -0.63495 0.175 -0.63657 C 0.1776 -0.65208 0.18038 -0.66828 0.18576 -0.68264 C 0.18802 -0.70092 0.19322 -0.72129 0.19878 -0.73819 C 0.20225 -0.74884 0.20329 -0.76041 0.20833 -0.7699 C 0.21371 -0.79444 0.22013 -0.81805 0.225 -0.84282 C 0.22691 -0.86597 0.22829 -0.88981 0.22378 -0.91273 C 0.22274 -0.92314 0.22222 -0.93125 0.21788 -0.93981 C 0.21458 -0.95671 0.21128 -0.97384 0.20711 -0.99051 C 0.20607 -1.00324 0.20711 -1.00926 0.20711 -1.02222 " pathEditMode="relative" rAng="0" ptsTypes="fffffffffffffffffffffffffffA">
                                      <p:cBhvr>
                                        <p:cTn id="10" dur="10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" y="-5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42 -0.03588 C 0.00364 -0.03704 0.00069 -0.03773 -0.00191 -0.03912 C -0.00712 -0.0419 -0.00903 -0.04838 -0.01268 -0.05324 C -0.01493 -0.05625 -0.01754 -0.05833 -0.0198 -0.06134 C -0.02414 -0.07569 -0.03507 -0.08588 -0.04236 -0.09768 C -0.05452 -0.11759 -0.04827 -0.11134 -0.05903 -0.11991 C -0.06216 -0.12708 -0.06424 -0.13333 -0.06858 -0.13912 C -0.07327 -0.15694 -0.08716 -0.17222 -0.09601 -0.18657 C -0.10903 -0.20741 -0.11632 -0.23704 -0.13282 -0.25324 C -0.13455 -0.25671 -0.13716 -0.25926 -0.13889 -0.26273 C -0.13959 -0.26412 -0.13924 -0.2662 -0.13993 -0.26759 C -0.14323 -0.27523 -0.14775 -0.28287 -0.15191 -0.28981 C -0.15417 -0.29884 -0.15157 -0.29074 -0.1566 -0.2993 C -0.15834 -0.30231 -0.16146 -0.30879 -0.16146 -0.30879 C -0.16355 -0.3169 -0.16684 -0.32153 -0.17223 -0.32639 C -0.17587 -0.33379 -0.18316 -0.3375 -0.18889 -0.34213 C -0.1948 -0.35463 -0.18716 -0.34074 -0.1948 -0.34861 C -0.20278 -0.35694 -0.19167 -0.35069 -0.2007 -0.35486 C -0.20278 -0.35764 -0.20556 -0.36273 -0.20903 -0.36273 " pathEditMode="relative" ptsTypes="ffffffffffffffffffA">
                                      <p:cBhvr>
                                        <p:cTn id="14" dur="10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26 -0.03541 C -0.00538 -0.03842 -0.00573 -0.05046 -0.00851 -0.05902 C -0.01076 -0.0662 -0.01441 -0.07291 -0.01684 -0.07986 C -0.01788 -0.08287 -0.01823 -0.08634 -0.01927 -0.08935 C -0.01996 -0.09143 -0.02083 -0.09351 -0.02153 -0.0956 C -0.02257 -0.10532 -0.02361 -0.11064 -0.02639 -0.11944 C -0.03073 -0.16412 -0.02899 -0.20972 -0.02986 -0.25439 C -0.03038 -0.27824 -0.02917 -0.27245 -0.03229 -0.28449 C -0.03368 -0.29722 -0.03368 -0.31018 -0.03594 -0.32268 C -0.03698 -0.33819 -0.03889 -0.375 -0.04306 -0.38773 C -0.04496 -0.39351 -0.04809 -0.39907 -0.05017 -0.40509 C -0.0559 -0.42199 -0.06059 -0.43773 -0.06927 -0.45277 C -0.07344 -0.46921 -0.07552 -0.48657 -0.07882 -0.50347 C -0.07951 -0.51944 -0.08108 -0.53518 -0.08108 -0.55115 " pathEditMode="relative" ptsTypes="fffffffffffffA">
                                      <p:cBhvr>
                                        <p:cTn id="18" dur="1000" fill="hold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9" grpId="0" animBg="1"/>
      <p:bldP spid="20490" grpId="0" animBg="1"/>
      <p:bldP spid="20491" grpId="0" animBg="1"/>
      <p:bldP spid="2049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274638"/>
            <a:ext cx="8218487" cy="706437"/>
          </a:xfrm>
        </p:spPr>
        <p:txBody>
          <a:bodyPr/>
          <a:lstStyle/>
          <a:p>
            <a:r>
              <a:rPr lang="en-US" sz="4000"/>
              <a:t>New York City</a:t>
            </a:r>
            <a:endParaRPr lang="ru-RU" sz="4000"/>
          </a:p>
        </p:txBody>
      </p:sp>
      <p:pic>
        <p:nvPicPr>
          <p:cNvPr id="5126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42909" y="981075"/>
            <a:ext cx="7143801" cy="5448321"/>
          </a:xfrm>
          <a:noFill/>
          <a:ln/>
        </p:spPr>
      </p:pic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642910" y="5500702"/>
            <a:ext cx="735811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How many boroughs are there in New York. What are they?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Hudson</a:t>
            </a:r>
            <a:endParaRPr lang="ru-RU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2" name="Picture 4" descr="Гудзо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285860"/>
            <a:ext cx="8286808" cy="5346715"/>
          </a:xfrm>
          <a:prstGeom prst="rect">
            <a:avLst/>
          </a:prstGeom>
          <a:noFill/>
        </p:spPr>
      </p:pic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0" y="0"/>
            <a:ext cx="871540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Where is New York situated?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 C 0.007 -0.01333  0.014 -0.028  0.021 -0.04667  C 0.04 -0.1  0.045 -0.152  0.031 -0.16  C 0.017 -0.16933  -0.01 -0.132  -0.029 -0.07867  C -0.039 -0.05067  -0.045 -0.024  -0.047 -0.004  C -0.05 0.012  -0.051 0.028  -0.051 0.04667  C -0.051 0.10667  -0.038 0.156  -0.023 0.156  C -0.008 0.156  0.005 0.10667  0.005 0.04667  C 0.005 0.01867  0.002 -0.008  -0.003 -0.02667  C -0.005 -0.04267  -0.01 -0.06  -0.016 -0.07733  C -0.036 -0.132  -0.063 -0.16933  -0.077 -0.16  C -0.091 -0.15067  -0.086 -0.1  -0.066 -0.04533  C -0.058 -0.02  -0.047 0.00133  -0.036 0.016  C -0.028 0.02933  -0.019 0.04133  -0.007 0.05333  C 0.029 0.092  0.065 0.10933  0.075 0.09333  C 0.084 0.07733  0.064 0.03333  0.028 -0.004  C 0.013 -0.02  -0.003 -0.032  -0.016 -0.04  C -0.028 -0.048  -0.043 -0.05467  -0.059 -0.05867  C -0.103 -0.072  -0.141 -0.068  -0.144 -0.04667  C -0.148 -0.02667  -0.115 0.0  -0.071 0.01333  C -0.051 0.01867  -0.032 0.02133  -0.017 0.02  C -0.004 0.02  0.01 0.01733  0.025 0.01333  C 0.069 0.0  0.102 -0.028  0.098 -0.048  C 0.095 -0.068  0.057 -0.07333  0.013 -0.06  C -0.008 -0.05333  -0.027 -0.044  -0.04 -0.03333  C -0.051 -0.02533  -0.062 -0.016  -0.074 -0.004  C -0.109 0.03467  -0.13 0.07733  -0.12 0.09333  C -0.111 0.10933  -0.074 0.092  -0.039 0.05467  C -0.022 0.036  -0.008 0.01733  0.0 0.0  Z" pathEditMode="relative">
                                      <p:cBhvr>
                                        <p:cTn id="6" dur="129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98" decel="1000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2253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04800" y="0"/>
            <a:ext cx="8267728" cy="1000108"/>
          </a:xfrm>
          <a:noFill/>
          <a:ln/>
        </p:spPr>
        <p:txBody>
          <a:bodyPr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3600" kern="1200" cap="all" dirty="0"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            </a:t>
            </a:r>
            <a:r>
              <a:rPr lang="en-US" sz="3600" kern="1200" cap="all" dirty="0" smtClean="0"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 </a:t>
            </a:r>
            <a:r>
              <a:rPr lang="en-US" sz="3600" kern="1200" cap="all" dirty="0"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The Statue of Liberty</a:t>
            </a:r>
            <a:endParaRPr lang="ru-RU" sz="3600" kern="1200" cap="all" dirty="0">
              <a:effectLst>
                <a:reflection blurRad="12700" stA="48000" endA="300" endPos="55000" dir="5400000" sy="-90000" algn="bl" rotWithShape="0"/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5072066" y="928671"/>
            <a:ext cx="3786214" cy="285751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0000FF"/>
                </a:solidFill>
                <a:latin typeface="Times New Roman" pitchFamily="18" charset="0"/>
              </a:rPr>
              <a:t>The Statue of Liberty is the most famous symbols of America. The millions of immigrants who had to come to America by sea were welcomed by a very tall </a:t>
            </a:r>
            <a:r>
              <a:rPr lang="en-US" sz="2400" dirty="0" smtClean="0">
                <a:solidFill>
                  <a:srgbClr val="0000FF"/>
                </a:solidFill>
                <a:latin typeface="Times New Roman" pitchFamily="18" charset="0"/>
              </a:rPr>
              <a:t>woman</a:t>
            </a:r>
            <a:endParaRPr lang="ru-RU" sz="2400" dirty="0">
              <a:solidFill>
                <a:srgbClr val="0000FF"/>
              </a:solidFill>
              <a:latin typeface="Times New Roman" pitchFamily="18" charset="0"/>
            </a:endParaRPr>
          </a:p>
        </p:txBody>
      </p:sp>
      <p:pic>
        <p:nvPicPr>
          <p:cNvPr id="5" name="Picture 2" descr="C:\Users\марина\Pictures\statueoflibert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928670"/>
            <a:ext cx="4500594" cy="5929330"/>
          </a:xfrm>
          <a:prstGeom prst="rect">
            <a:avLst/>
          </a:prstGeom>
          <a:noFill/>
        </p:spPr>
      </p:pic>
      <p:pic>
        <p:nvPicPr>
          <p:cNvPr id="6" name="Picture 5" descr="448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3286124"/>
            <a:ext cx="4000528" cy="3571876"/>
          </a:xfrm>
          <a:prstGeom prst="rect">
            <a:avLst/>
          </a:prstGeom>
          <a:noFill/>
        </p:spPr>
      </p:pic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0" y="6072206"/>
            <a:ext cx="871540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800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What is the most famous symbol of America?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80008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800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How can you see the Statue of Liberty?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rgbClr val="80008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04800" y="457200"/>
            <a:ext cx="8686800" cy="838200"/>
          </a:xfrm>
          <a:noFill/>
          <a:ln/>
        </p:spPr>
        <p:txBody>
          <a:bodyPr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3600" kern="1200" cap="all" dirty="0"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Manhattan is the heart of the city.</a:t>
            </a:r>
            <a:endParaRPr lang="ru-RU" sz="3600" kern="1200" cap="all" dirty="0">
              <a:effectLst>
                <a:reflection blurRad="12700" stA="48000" endA="300" endPos="55000" dir="5400000" sy="-90000" algn="bl" rotWithShape="0"/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20483" name="Содержимое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8" name="Picture 2" descr="C:\Documents and Settings\Admin\Рабочий стол\clip_image0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1214438"/>
            <a:ext cx="8572500" cy="543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4071934" cy="1000108"/>
          </a:xfrm>
        </p:spPr>
        <p:txBody>
          <a:bodyPr/>
          <a:lstStyle/>
          <a:p>
            <a:pPr algn="l"/>
            <a:r>
              <a:rPr lang="en-US" dirty="0" smtClean="0">
                <a:latin typeface="Algerian" pitchFamily="82" charset="0"/>
              </a:rPr>
              <a:t>Broadway</a:t>
            </a:r>
            <a:endParaRPr lang="ru-RU" dirty="0"/>
          </a:p>
        </p:txBody>
      </p:sp>
      <p:pic>
        <p:nvPicPr>
          <p:cNvPr id="4" name="Picture 3" descr="C:\Users\марина\Pictures\schoenfeld-theatre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 bwMode="auto">
          <a:xfrm>
            <a:off x="4032250" y="3024188"/>
            <a:ext cx="5111750" cy="3833812"/>
          </a:xfrm>
          <a:prstGeom prst="rect">
            <a:avLst/>
          </a:prstGeom>
          <a:noFill/>
        </p:spPr>
      </p:pic>
      <p:pic>
        <p:nvPicPr>
          <p:cNvPr id="2050" name="Picture 2" descr="C:\Users\марина\Pictures\27280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934" y="0"/>
            <a:ext cx="5072066" cy="3000372"/>
          </a:xfrm>
          <a:prstGeom prst="rect">
            <a:avLst/>
          </a:prstGeom>
          <a:noFill/>
        </p:spPr>
      </p:pic>
      <p:pic>
        <p:nvPicPr>
          <p:cNvPr id="2051" name="Picture 3" descr="C:\Users\марина\Pictures\imperial-theatr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42908" y="3000348"/>
            <a:ext cx="4286248" cy="3857652"/>
          </a:xfrm>
          <a:prstGeom prst="rect">
            <a:avLst/>
          </a:prstGeom>
          <a:noFill/>
        </p:spPr>
      </p:pic>
      <p:pic>
        <p:nvPicPr>
          <p:cNvPr id="4098" name="Picture 2" descr="C:\Users\марина\Pictures\впов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1071546"/>
            <a:ext cx="4071934" cy="1928826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Содержимое 2"/>
          <p:cNvSpPr>
            <a:spLocks noGrp="1"/>
          </p:cNvSpPr>
          <p:nvPr>
            <p:ph idx="1"/>
          </p:nvPr>
        </p:nvSpPr>
        <p:spPr>
          <a:xfrm>
            <a:off x="500034" y="214313"/>
            <a:ext cx="8501091" cy="1357312"/>
          </a:xfrm>
        </p:spPr>
        <p:txBody>
          <a:bodyPr>
            <a:normAutofit fontScale="92500"/>
          </a:bodyPr>
          <a:lstStyle/>
          <a:p>
            <a:pPr>
              <a:buFontTx/>
              <a:buNone/>
            </a:pPr>
            <a:r>
              <a:rPr lang="en-US" dirty="0" smtClean="0">
                <a:solidFill>
                  <a:srgbClr val="0000FF"/>
                </a:solidFill>
              </a:rPr>
              <a:t>Those who are interested in theatre will be able to enjoy different musicals on Broadway.</a:t>
            </a:r>
            <a:endParaRPr lang="ru-RU" dirty="0" smtClean="0">
              <a:solidFill>
                <a:srgbClr val="0000FF"/>
              </a:solidFill>
            </a:endParaRPr>
          </a:p>
        </p:txBody>
      </p:sp>
      <p:pic>
        <p:nvPicPr>
          <p:cNvPr id="8195" name="Рисунок 3" descr="580476_182240021896119_651932087_n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786058"/>
            <a:ext cx="4786346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Рисунок 4" descr="new-york-broadway-musicals1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1214422"/>
            <a:ext cx="4572032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428604"/>
            <a:ext cx="6286512" cy="838200"/>
          </a:xfrm>
          <a:noFill/>
          <a:ln/>
        </p:spPr>
        <p:txBody>
          <a:bodyPr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2800" kern="1200" cap="all" dirty="0"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The Rockefeller Center</a:t>
            </a:r>
            <a:r>
              <a:rPr lang="en-US" sz="3200" kern="1200" cap="all" dirty="0"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. </a:t>
            </a:r>
            <a:r>
              <a:rPr lang="ru-RU" sz="3200" kern="1200" cap="all" dirty="0"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3200" kern="1200" cap="all" dirty="0"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</a:br>
            <a:endParaRPr lang="ru-RU" sz="3200" kern="1200" cap="all" dirty="0">
              <a:effectLst>
                <a:reflection blurRad="12700" stA="48000" endA="300" endPos="55000" dir="5400000" sy="-90000" algn="bl" rotWithShape="0"/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26627" name="Содержимое 2"/>
          <p:cNvSpPr>
            <a:spLocks noGrp="1"/>
          </p:cNvSpPr>
          <p:nvPr>
            <p:ph idx="4294967295"/>
          </p:nvPr>
        </p:nvSpPr>
        <p:spPr>
          <a:xfrm>
            <a:off x="304800" y="1000125"/>
            <a:ext cx="8686800" cy="50800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dirty="0">
                <a:solidFill>
                  <a:srgbClr val="0000FF"/>
                </a:solidFill>
                <a:latin typeface="Times New Roman" pitchFamily="18" charset="0"/>
              </a:rPr>
              <a:t>Its Christmas Trees are</a:t>
            </a:r>
          </a:p>
          <a:p>
            <a:pPr>
              <a:buFont typeface="Wingdings" pitchFamily="2" charset="2"/>
              <a:buNone/>
            </a:pPr>
            <a:r>
              <a:rPr lang="en-US" dirty="0">
                <a:solidFill>
                  <a:srgbClr val="0000FF"/>
                </a:solidFill>
                <a:latin typeface="Times New Roman" pitchFamily="18" charset="0"/>
              </a:rPr>
              <a:t> the largest and most </a:t>
            </a:r>
          </a:p>
          <a:p>
            <a:pPr>
              <a:buFont typeface="Wingdings" pitchFamily="2" charset="2"/>
              <a:buNone/>
            </a:pPr>
            <a:r>
              <a:rPr lang="en-US" dirty="0">
                <a:solidFill>
                  <a:srgbClr val="0000FF"/>
                </a:solidFill>
                <a:latin typeface="Times New Roman" pitchFamily="18" charset="0"/>
              </a:rPr>
              <a:t>beautiful in New York</a:t>
            </a:r>
            <a:r>
              <a:rPr lang="en-US" dirty="0">
                <a:latin typeface="Times New Roman" pitchFamily="18" charset="0"/>
              </a:rPr>
              <a:t>.</a:t>
            </a:r>
            <a:endParaRPr lang="ru-RU" dirty="0">
              <a:latin typeface="Times New Roman" pitchFamily="18" charset="0"/>
            </a:endParaRPr>
          </a:p>
        </p:txBody>
      </p:sp>
      <p:pic>
        <p:nvPicPr>
          <p:cNvPr id="26628" name="Picture 2" descr="C:\Documents and Settings\Admin\Рабочий стол\clip_image0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0"/>
            <a:ext cx="4572000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5" descr="Картинка 45 из 38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786063"/>
            <a:ext cx="5429250" cy="407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2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>
                                      <p:cBhvr>
                                        <p:cTn id="13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7" dur="5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>
                                      <p:cBhvr>
                                        <p:cTn id="18" dur="5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2" dur="5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>
                                      <p:cBhvr>
                                        <p:cTn id="23" dur="5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Содержимое 2"/>
          <p:cNvSpPr>
            <a:spLocks noGrp="1"/>
          </p:cNvSpPr>
          <p:nvPr>
            <p:ph idx="1"/>
          </p:nvPr>
        </p:nvSpPr>
        <p:spPr>
          <a:xfrm>
            <a:off x="0" y="285751"/>
            <a:ext cx="9144000" cy="2000241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Even 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if you are not interested in modern art, 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you shouldn’t 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miss 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 chance 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to visit one of the 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world’s most 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extravagant museums. </a:t>
            </a:r>
            <a:r>
              <a:rPr lang="en-US" sz="2800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800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Solomon R. Guggenheim Museum.</a:t>
            </a:r>
            <a:endParaRPr lang="ru-RU" sz="2800" dirty="0" smtClean="0">
              <a:solidFill>
                <a:srgbClr val="80008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3" name="Рисунок 3" descr="Picasso Guggenheim Guggenheim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785926"/>
            <a:ext cx="7715304" cy="4751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320040"/>
            <a:ext cx="7239000" cy="680068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kern="1200" cap="all" dirty="0">
                <a:effectLst>
                  <a:reflection blurRad="12700" stA="48000" endA="300" endPos="55000" dir="5400000" sy="-90000" algn="bl" rotWithShape="0"/>
                </a:effectLst>
              </a:rPr>
              <a:t>        </a:t>
            </a:r>
            <a:r>
              <a:rPr lang="en-US" sz="3600" kern="1200" cap="all" dirty="0" smtClean="0">
                <a:effectLst>
                  <a:reflection blurRad="12700" stA="48000" endA="300" endPos="55000" dir="5400000" sy="-90000" algn="bl" rotWithShape="0"/>
                </a:effectLst>
              </a:rPr>
              <a:t>The </a:t>
            </a:r>
            <a:r>
              <a:rPr lang="en-US" sz="3600" kern="1200" cap="all" dirty="0">
                <a:effectLst>
                  <a:reflection blurRad="12700" stA="48000" endA="300" endPos="55000" dir="5400000" sy="-90000" algn="bl" rotWithShape="0"/>
                </a:effectLst>
              </a:rPr>
              <a:t>Twin </a:t>
            </a:r>
            <a:r>
              <a:rPr lang="en-US" sz="3600" kern="1200" cap="all" dirty="0" smtClean="0">
                <a:effectLst>
                  <a:reflection blurRad="12700" stA="48000" endA="300" endPos="55000" dir="5400000" sy="-90000" algn="bl" rotWithShape="0"/>
                </a:effectLst>
              </a:rPr>
              <a:t>Towers</a:t>
            </a:r>
            <a:endParaRPr lang="ru-RU" sz="3600" kern="1200" cap="all" dirty="0">
              <a:effectLst>
                <a:reflection blurRad="12700" stA="48000" endA="300" endPos="55000" dir="5400000" sy="-90000" algn="bl" rotWithShape="0"/>
              </a:effectLst>
            </a:endParaRPr>
          </a:p>
        </p:txBody>
      </p:sp>
      <p:sp>
        <p:nvSpPr>
          <p:cNvPr id="23555" name="Содержимое 2"/>
          <p:cNvSpPr>
            <a:spLocks noGrp="1"/>
          </p:cNvSpPr>
          <p:nvPr>
            <p:ph idx="4294967295"/>
          </p:nvPr>
        </p:nvSpPr>
        <p:spPr>
          <a:xfrm>
            <a:off x="457200" y="1000109"/>
            <a:ext cx="8229600" cy="1643073"/>
          </a:xfrm>
        </p:spPr>
        <p:txBody>
          <a:bodyPr>
            <a:normAutofit lnSpcReduction="10000"/>
          </a:bodyPr>
          <a:lstStyle/>
          <a:p>
            <a:pPr eaLnBrk="1" hangingPunct="1">
              <a:buNone/>
              <a:defRPr/>
            </a:pPr>
            <a:r>
              <a:rPr lang="en-US" dirty="0" smtClean="0">
                <a:solidFill>
                  <a:srgbClr val="000099"/>
                </a:solidFill>
                <a:latin typeface="Times New Roman" pitchFamily="18" charset="0"/>
              </a:rPr>
              <a:t>   The </a:t>
            </a:r>
            <a:r>
              <a:rPr lang="en-US" dirty="0" smtClean="0">
                <a:solidFill>
                  <a:srgbClr val="000099"/>
                </a:solidFill>
                <a:latin typeface="Times New Roman" pitchFamily="18" charset="0"/>
              </a:rPr>
              <a:t>Twin Towers of the World Trade Center </a:t>
            </a:r>
            <a:r>
              <a:rPr lang="en-US" dirty="0" smtClean="0">
                <a:solidFill>
                  <a:srgbClr val="000099"/>
                </a:solidFill>
                <a:latin typeface="Times New Roman" pitchFamily="18" charset="0"/>
              </a:rPr>
              <a:t>     used </a:t>
            </a:r>
            <a:r>
              <a:rPr lang="en-US" dirty="0" smtClean="0">
                <a:solidFill>
                  <a:srgbClr val="000099"/>
                </a:solidFill>
                <a:latin typeface="Times New Roman" pitchFamily="18" charset="0"/>
              </a:rPr>
              <a:t>to be higher until September 11.2001. </a:t>
            </a:r>
            <a:endParaRPr lang="en-US" dirty="0" smtClean="0">
              <a:solidFill>
                <a:srgbClr val="000099"/>
              </a:solidFill>
              <a:latin typeface="Times New Roman" pitchFamily="18" charset="0"/>
            </a:endParaRPr>
          </a:p>
          <a:p>
            <a:pPr eaLnBrk="1" hangingPunct="1">
              <a:buNone/>
              <a:defRPr/>
            </a:pPr>
            <a:r>
              <a:rPr lang="en-US" dirty="0" smtClean="0">
                <a:solidFill>
                  <a:srgbClr val="000099"/>
                </a:solidFill>
                <a:latin typeface="Times New Roman" pitchFamily="18" charset="0"/>
              </a:rPr>
              <a:t>    It </a:t>
            </a:r>
            <a:r>
              <a:rPr lang="en-US" dirty="0" smtClean="0">
                <a:solidFill>
                  <a:srgbClr val="000099"/>
                </a:solidFill>
                <a:latin typeface="Times New Roman" pitchFamily="18" charset="0"/>
              </a:rPr>
              <a:t>was destroyed by terrorists</a:t>
            </a:r>
            <a:r>
              <a:rPr lang="en-US" dirty="0" smtClean="0">
                <a:latin typeface="Times New Roman" pitchFamily="18" charset="0"/>
              </a:rPr>
              <a:t>.</a:t>
            </a:r>
            <a:endParaRPr lang="ru-RU" dirty="0" smtClean="0">
              <a:latin typeface="Times New Roman" pitchFamily="18" charset="0"/>
            </a:endParaRPr>
          </a:p>
        </p:txBody>
      </p:sp>
      <p:pic>
        <p:nvPicPr>
          <p:cNvPr id="21508" name="Picture 2" descr="C:\Documents and Settings\Admin\Рабочий стол\clip_image0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2500306"/>
            <a:ext cx="3500462" cy="4357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2" descr="the%20twin%20tower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50" y="2571744"/>
            <a:ext cx="3357560" cy="4286255"/>
          </a:xfrm>
          <a:prstGeom prst="rect">
            <a:avLst/>
          </a:prstGeom>
          <a:noFill/>
          <a:ln w="38100">
            <a:solidFill>
              <a:srgbClr val="000099"/>
            </a:solidFill>
            <a:miter lim="800000"/>
            <a:headEnd/>
            <a:tailEnd/>
          </a:ln>
        </p:spPr>
      </p:pic>
    </p:spTree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Содержимое 2"/>
          <p:cNvSpPr>
            <a:spLocks noGrp="1"/>
          </p:cNvSpPr>
          <p:nvPr>
            <p:ph idx="1"/>
          </p:nvPr>
        </p:nvSpPr>
        <p:spPr>
          <a:xfrm>
            <a:off x="5500694" y="1357298"/>
            <a:ext cx="3357586" cy="2143140"/>
          </a:xfrm>
        </p:spPr>
        <p:txBody>
          <a:bodyPr>
            <a:normAutofit fontScale="92500" lnSpcReduction="10000"/>
          </a:bodyPr>
          <a:lstStyle/>
          <a:p>
            <a:pPr>
              <a:buFontTx/>
              <a:buNone/>
            </a:pP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 Empire 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State</a:t>
            </a:r>
          </a:p>
          <a:p>
            <a:pPr>
              <a:buFontTx/>
              <a:buNone/>
            </a:pP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Building 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is 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</a:p>
          <a:p>
            <a:pPr>
              <a:buFontTx/>
              <a:buNone/>
            </a:pP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tallest 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skyscraper </a:t>
            </a:r>
            <a:endParaRPr lang="en-US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in New 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York.</a:t>
            </a:r>
            <a:endParaRPr lang="ru-RU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1" name="Рисунок 4" descr="88NEOZY1pyEDc1ndV8CowQ.jpe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0500" y="3500439"/>
            <a:ext cx="5143500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Рисунок 3" descr="Emp2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071546"/>
            <a:ext cx="4857750" cy="3414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57158" y="285728"/>
            <a:ext cx="85725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cap="all" dirty="0" smtClean="0">
                <a:solidFill>
                  <a:srgbClr val="800080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</a:rPr>
              <a:t>The Empire State Building</a:t>
            </a:r>
            <a:endParaRPr lang="ru-RU" sz="4000" dirty="0">
              <a:solidFill>
                <a:srgbClr val="800080"/>
              </a:solidFill>
              <a:latin typeface="+mj-lt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Central Park</a:t>
            </a:r>
            <a:endParaRPr lang="ru-RU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214422"/>
            <a:ext cx="3857620" cy="5643578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400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Type </a:t>
            </a:r>
            <a:r>
              <a:rPr lang="en-US" sz="2400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hlinkClick r:id="rId2" action="ppaction://hlinkfile" tooltip="Urban park"/>
              </a:rPr>
              <a:t>Urban park</a:t>
            </a:r>
            <a:r>
              <a:rPr lang="en-US" sz="2400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Location </a:t>
            </a:r>
            <a:r>
              <a:rPr lang="en-US" sz="2400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hlinkClick r:id="rId3" action="ppaction://hlinkfile" tooltip="Manhattan"/>
              </a:rPr>
              <a:t>Manhattan</a:t>
            </a:r>
            <a:r>
              <a:rPr lang="en-US" sz="2400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en-US" sz="2400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hlinkClick r:id="rId4" action="ppaction://hlinkfile" tooltip="New York City, New York"/>
              </a:rPr>
              <a:t>New York City, New York</a:t>
            </a:r>
            <a:r>
              <a:rPr lang="en-US" sz="2400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hlinkClick r:id="rId5" action="ppaction://hlinkfile" tooltip="Geographic coordinate system"/>
              </a:rPr>
              <a:t>Coordinates</a:t>
            </a:r>
            <a:endParaRPr lang="en-US" sz="2400" u="sng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r>
              <a:rPr lang="en-US" sz="2400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Area 843 acres (341 ha)</a:t>
            </a:r>
          </a:p>
          <a:p>
            <a:pPr eaLnBrk="1" hangingPunct="1">
              <a:defRPr/>
            </a:pPr>
            <a:r>
              <a:rPr lang="en-US" sz="2400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Created 1857 </a:t>
            </a:r>
          </a:p>
          <a:p>
            <a:pPr eaLnBrk="1" hangingPunct="1">
              <a:defRPr/>
            </a:pPr>
            <a:r>
              <a:rPr lang="en-US" sz="2400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Operated by Central Park Conservancy </a:t>
            </a:r>
          </a:p>
          <a:p>
            <a:pPr eaLnBrk="1" hangingPunct="1">
              <a:defRPr/>
            </a:pPr>
            <a:r>
              <a:rPr lang="en-US" sz="2400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Visitors about 37.5 million annually</a:t>
            </a:r>
            <a:endParaRPr lang="en-US" sz="2400" u="sng" baseline="300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r>
              <a:rPr lang="en-US" sz="2400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Status Open all year </a:t>
            </a:r>
          </a:p>
          <a:p>
            <a:pPr eaLnBrk="1" hangingPunct="1">
              <a:defRPr/>
            </a:pPr>
            <a:r>
              <a:rPr lang="en-US" sz="2400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Architect: </a:t>
            </a:r>
            <a:r>
              <a:rPr lang="en-US" sz="2400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hlinkClick r:id="rId6" action="ppaction://hlinkfile" tooltip="Frederick Law Olmsted"/>
              </a:rPr>
              <a:t>Frederick Law Olmsted</a:t>
            </a:r>
            <a:r>
              <a:rPr lang="en-US" sz="2400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hlinkClick r:id="rId7" action="ppaction://hlinkfile" tooltip="Calvert Vaux"/>
              </a:rPr>
              <a:t>Calvert Vaux</a:t>
            </a:r>
            <a:endParaRPr lang="ru-RU" sz="2400" u="sng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3" name="Рисунок 5" descr="http://www.shadesoffun.com/nyc/j/wollman-1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857620" y="3714750"/>
            <a:ext cx="5286379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id338_w700"/>
          <p:cNvPicPr>
            <a:picLocks noGrp="1" noChangeAspect="1" noChangeArrowheads="1"/>
          </p:cNvPicPr>
          <p:nvPr>
            <p:ph sz="half" idx="2"/>
          </p:nvPr>
        </p:nvPicPr>
        <p:blipFill>
          <a:blip r:embed="rId9"/>
          <a:srcRect/>
          <a:stretch>
            <a:fillRect/>
          </a:stretch>
        </p:blipFill>
        <p:spPr bwMode="auto">
          <a:xfrm>
            <a:off x="3857620" y="1142985"/>
            <a:ext cx="5286380" cy="2857519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latin typeface="Algerian" pitchFamily="82" charset="0"/>
              </a:rPr>
              <a:t>New York subway</a:t>
            </a:r>
            <a:endParaRPr lang="ru-RU" dirty="0"/>
          </a:p>
        </p:txBody>
      </p:sp>
      <p:pic>
        <p:nvPicPr>
          <p:cNvPr id="24579" name="Picture 3" descr="F:\фотовосстановление\НЙбол\images\Рисунок2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214438"/>
            <a:ext cx="7286625" cy="4714875"/>
          </a:xfrm>
        </p:spPr>
      </p:pic>
      <p:pic>
        <p:nvPicPr>
          <p:cNvPr id="24580" name="Picture 2" descr="C:\Users\марина\Pictures\метро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0" y="4000500"/>
            <a:ext cx="485775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1384300"/>
          </a:xfrm>
        </p:spPr>
        <p:txBody>
          <a:bodyPr/>
          <a:lstStyle/>
          <a:p>
            <a:pPr algn="ctr"/>
            <a:r>
              <a:rPr lang="en-US" b="1"/>
              <a:t>THE CARNEGIE DELI</a:t>
            </a:r>
            <a:endParaRPr lang="ru-RU" b="1"/>
          </a:p>
        </p:txBody>
      </p:sp>
      <p:sp>
        <p:nvSpPr>
          <p:cNvPr id="77829" name="Text Box 5"/>
          <p:cNvSpPr txBox="1">
            <a:spLocks noChangeArrowheads="1"/>
          </p:cNvSpPr>
          <p:nvPr/>
        </p:nvSpPr>
        <p:spPr bwMode="auto">
          <a:xfrm>
            <a:off x="1187450" y="2349500"/>
            <a:ext cx="6985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pic>
        <p:nvPicPr>
          <p:cNvPr id="77830" name="Picture 6" descr="ресторан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96975"/>
            <a:ext cx="9144000" cy="5661025"/>
          </a:xfrm>
          <a:prstGeom prst="rect">
            <a:avLst/>
          </a:prstGeom>
          <a:noFill/>
        </p:spPr>
      </p:pic>
      <p:sp>
        <p:nvSpPr>
          <p:cNvPr id="77832" name="AutoShape 8"/>
          <p:cNvSpPr>
            <a:spLocks noChangeArrowheads="1"/>
          </p:cNvSpPr>
          <p:nvPr/>
        </p:nvSpPr>
        <p:spPr bwMode="auto">
          <a:xfrm rot="914304">
            <a:off x="-252413" y="2492375"/>
            <a:ext cx="5040313" cy="4183063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rgbClr val="FFEFD1"/>
              </a:gs>
              <a:gs pos="32499">
                <a:srgbClr val="F0EBD5"/>
              </a:gs>
              <a:gs pos="50000">
                <a:srgbClr val="D1C39F"/>
              </a:gs>
              <a:gs pos="67501">
                <a:srgbClr val="F0EBD5"/>
              </a:gs>
              <a:gs pos="100000">
                <a:srgbClr val="FFEFD1"/>
              </a:gs>
            </a:gsLst>
            <a:lin ang="189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7833" name="Text Box 9"/>
          <p:cNvSpPr txBox="1">
            <a:spLocks noChangeArrowheads="1"/>
          </p:cNvSpPr>
          <p:nvPr/>
        </p:nvSpPr>
        <p:spPr bwMode="auto">
          <a:xfrm rot="928280">
            <a:off x="541338" y="3232150"/>
            <a:ext cx="3816350" cy="297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b="1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r>
              <a:rPr lang="en-US" b="1">
                <a:solidFill>
                  <a:srgbClr val="800000"/>
                </a:solidFill>
              </a:rPr>
              <a:t>Pastrami</a:t>
            </a:r>
            <a:r>
              <a:rPr lang="en-US" b="1">
                <a:solidFill>
                  <a:srgbClr val="000000"/>
                </a:solidFill>
              </a:rPr>
              <a:t> – </a:t>
            </a:r>
            <a:r>
              <a:rPr lang="ru-RU" b="1">
                <a:solidFill>
                  <a:srgbClr val="000000"/>
                </a:solidFill>
              </a:rPr>
              <a:t>бастурма</a:t>
            </a:r>
          </a:p>
          <a:p>
            <a:pPr>
              <a:spcBef>
                <a:spcPct val="50000"/>
              </a:spcBef>
            </a:pPr>
            <a:r>
              <a:rPr lang="en-US" b="1">
                <a:solidFill>
                  <a:srgbClr val="800000"/>
                </a:solidFill>
              </a:rPr>
              <a:t>Corned beef</a:t>
            </a:r>
            <a:r>
              <a:rPr lang="en-US" b="1">
                <a:solidFill>
                  <a:srgbClr val="000000"/>
                </a:solidFill>
              </a:rPr>
              <a:t> – </a:t>
            </a:r>
            <a:r>
              <a:rPr lang="ru-RU" b="1">
                <a:solidFill>
                  <a:srgbClr val="000000"/>
                </a:solidFill>
              </a:rPr>
              <a:t>солёная говядина</a:t>
            </a:r>
          </a:p>
          <a:p>
            <a:pPr>
              <a:spcBef>
                <a:spcPct val="50000"/>
              </a:spcBef>
            </a:pPr>
            <a:r>
              <a:rPr lang="en-US" b="1">
                <a:solidFill>
                  <a:srgbClr val="800000"/>
                </a:solidFill>
              </a:rPr>
              <a:t>Blintzes</a:t>
            </a:r>
            <a:r>
              <a:rPr lang="en-US" b="1">
                <a:solidFill>
                  <a:srgbClr val="000000"/>
                </a:solidFill>
              </a:rPr>
              <a:t> – </a:t>
            </a:r>
            <a:r>
              <a:rPr lang="ru-RU" b="1">
                <a:solidFill>
                  <a:srgbClr val="000000"/>
                </a:solidFill>
              </a:rPr>
              <a:t>блинчики</a:t>
            </a:r>
          </a:p>
          <a:p>
            <a:pPr>
              <a:spcBef>
                <a:spcPct val="50000"/>
              </a:spcBef>
            </a:pPr>
            <a:r>
              <a:rPr lang="en-US" b="1">
                <a:solidFill>
                  <a:srgbClr val="800000"/>
                </a:solidFill>
              </a:rPr>
              <a:t>Homemade chicken soup</a:t>
            </a:r>
            <a:r>
              <a:rPr lang="en-US" b="1">
                <a:solidFill>
                  <a:srgbClr val="000000"/>
                </a:solidFill>
              </a:rPr>
              <a:t> – </a:t>
            </a:r>
            <a:r>
              <a:rPr lang="ru-RU" b="1">
                <a:solidFill>
                  <a:srgbClr val="000000"/>
                </a:solidFill>
              </a:rPr>
              <a:t>домашний куриный суп</a:t>
            </a:r>
          </a:p>
          <a:p>
            <a:pPr>
              <a:spcBef>
                <a:spcPct val="50000"/>
              </a:spcBef>
            </a:pPr>
            <a:endParaRPr lang="ru-RU" b="1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7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77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3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 </a:t>
            </a:r>
            <a:r>
              <a:rPr lang="en-US" dirty="0" smtClean="0"/>
              <a:t>the questions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>
            <a:noAutofit/>
          </a:bodyPr>
          <a:lstStyle/>
          <a:p>
            <a:pPr lvl="0"/>
            <a:r>
              <a:rPr lang="en-US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Where is New York situated?</a:t>
            </a:r>
            <a:endParaRPr lang="ru-RU" sz="24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How many boroughs are there in New York. What are they?</a:t>
            </a:r>
            <a:endParaRPr lang="ru-RU" sz="24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What is the city famous for?</a:t>
            </a:r>
            <a:endParaRPr lang="ru-RU" sz="24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What is the most famous symbol of America?</a:t>
            </a:r>
            <a:endParaRPr lang="ru-RU" sz="24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How can you see the Statue of Liberty?</a:t>
            </a:r>
            <a:endParaRPr lang="ru-RU" sz="24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What is the highest building in New York?</a:t>
            </a:r>
            <a:endParaRPr lang="ru-RU" sz="24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When did it become the tallest building?</a:t>
            </a:r>
            <a:endParaRPr lang="ru-RU" sz="24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What happened in September 2001?</a:t>
            </a:r>
            <a:endParaRPr lang="ru-RU" sz="24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What is the cheapest and fastest way to see New York?</a:t>
            </a:r>
            <a:endParaRPr lang="ru-RU" sz="24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Who build Rockefeller Center?</a:t>
            </a:r>
            <a:endParaRPr lang="ru-RU" sz="24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What kind of restaurant is Carnegie Deli?</a:t>
            </a:r>
            <a:endParaRPr lang="ru-RU" sz="24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Can you try Russian food there?</a:t>
            </a:r>
            <a:endParaRPr lang="ru-RU" sz="24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the words and expressions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3800" b="1" dirty="0" smtClean="0">
                <a:solidFill>
                  <a:srgbClr val="0000FF"/>
                </a:solidFill>
                <a:latin typeface="Aharoni" pitchFamily="2" charset="-79"/>
                <a:cs typeface="Aharoni" pitchFamily="2" charset="-79"/>
              </a:rPr>
              <a:t>The most fascinating part of the city is…</a:t>
            </a:r>
            <a:endParaRPr lang="ru-RU" sz="3800" b="1" dirty="0" smtClean="0">
              <a:solidFill>
                <a:srgbClr val="0000FF"/>
              </a:solidFill>
              <a:cs typeface="Aharoni" pitchFamily="2" charset="-79"/>
            </a:endParaRPr>
          </a:p>
          <a:p>
            <a:r>
              <a:rPr lang="en-US" sz="3800" b="1" dirty="0" smtClean="0">
                <a:solidFill>
                  <a:srgbClr val="0000FF"/>
                </a:solidFill>
                <a:latin typeface="Aharoni" pitchFamily="2" charset="-79"/>
                <a:cs typeface="Aharoni" pitchFamily="2" charset="-79"/>
              </a:rPr>
              <a:t>The most interesting building is …</a:t>
            </a:r>
            <a:endParaRPr lang="ru-RU" sz="3800" b="1" dirty="0" smtClean="0">
              <a:solidFill>
                <a:srgbClr val="0000FF"/>
              </a:solidFill>
              <a:cs typeface="Aharoni" pitchFamily="2" charset="-79"/>
            </a:endParaRPr>
          </a:p>
          <a:p>
            <a:r>
              <a:rPr lang="en-US" sz="3800" b="1" dirty="0" smtClean="0">
                <a:solidFill>
                  <a:srgbClr val="0000FF"/>
                </a:solidFill>
                <a:latin typeface="Aharoni" pitchFamily="2" charset="-79"/>
                <a:cs typeface="Aharoni" pitchFamily="2" charset="-79"/>
              </a:rPr>
              <a:t>The most amazing place is…</a:t>
            </a:r>
            <a:endParaRPr lang="ru-RU" sz="3800" b="1" dirty="0" smtClean="0">
              <a:solidFill>
                <a:srgbClr val="0000FF"/>
              </a:solidFill>
              <a:cs typeface="Aharoni" pitchFamily="2" charset="-79"/>
            </a:endParaRPr>
          </a:p>
          <a:p>
            <a:r>
              <a:rPr lang="en-US" sz="3800" b="1" dirty="0" smtClean="0">
                <a:solidFill>
                  <a:srgbClr val="0000FF"/>
                </a:solidFill>
                <a:latin typeface="Aharoni" pitchFamily="2" charset="-79"/>
                <a:cs typeface="Aharoni" pitchFamily="2" charset="-79"/>
              </a:rPr>
              <a:t>I was greatly impressed by….</a:t>
            </a:r>
            <a:endParaRPr lang="ru-RU" sz="3800" b="1" dirty="0" smtClean="0">
              <a:solidFill>
                <a:srgbClr val="0000FF"/>
              </a:solidFill>
              <a:cs typeface="Aharoni" pitchFamily="2" charset="-79"/>
            </a:endParaRPr>
          </a:p>
          <a:p>
            <a:r>
              <a:rPr lang="en-US" sz="3800" b="1" dirty="0" smtClean="0">
                <a:solidFill>
                  <a:srgbClr val="0000FF"/>
                </a:solidFill>
                <a:latin typeface="Aharoni" pitchFamily="2" charset="-79"/>
                <a:cs typeface="Aharoni" pitchFamily="2" charset="-79"/>
              </a:rPr>
              <a:t>I  think it’s worth visiting…</a:t>
            </a:r>
          </a:p>
          <a:p>
            <a:r>
              <a:rPr lang="en-US" sz="3800" b="1" dirty="0" smtClean="0">
                <a:solidFill>
                  <a:srgbClr val="0000FF"/>
                </a:solidFill>
                <a:latin typeface="Aharoni" pitchFamily="2" charset="-79"/>
                <a:cs typeface="Aharoni" pitchFamily="2" charset="-79"/>
              </a:rPr>
              <a:t>Don’t waste your time on…</a:t>
            </a:r>
          </a:p>
          <a:p>
            <a:r>
              <a:rPr lang="en-US" sz="3800" b="1" dirty="0" smtClean="0">
                <a:solidFill>
                  <a:srgbClr val="0000FF"/>
                </a:solidFill>
                <a:latin typeface="Aharoni" pitchFamily="2" charset="-79"/>
                <a:cs typeface="Aharoni" pitchFamily="2" charset="-79"/>
              </a:rPr>
              <a:t>It’s not worth visiting….</a:t>
            </a:r>
            <a:endParaRPr lang="ru-RU" sz="3800" b="1" dirty="0" smtClean="0">
              <a:solidFill>
                <a:srgbClr val="0000FF"/>
              </a:solidFill>
              <a:cs typeface="Aharoni" pitchFamily="2" charset="-79"/>
            </a:endParaRPr>
          </a:p>
          <a:p>
            <a:r>
              <a:rPr lang="en-US" sz="3800" b="1" dirty="0" smtClean="0">
                <a:solidFill>
                  <a:srgbClr val="0000FF"/>
                </a:solidFill>
                <a:latin typeface="Aharoni" pitchFamily="2" charset="-79"/>
                <a:cs typeface="Aharoni" pitchFamily="2" charset="-79"/>
              </a:rPr>
              <a:t>In my opinion it’s</a:t>
            </a:r>
            <a:endParaRPr lang="ru-RU" sz="3800" b="1" dirty="0" smtClean="0">
              <a:solidFill>
                <a:srgbClr val="0000FF"/>
              </a:solidFill>
              <a:cs typeface="Aharoni" pitchFamily="2" charset="-79"/>
            </a:endParaRPr>
          </a:p>
          <a:p>
            <a:r>
              <a:rPr lang="en-US" sz="3800" b="1" dirty="0" smtClean="0">
                <a:solidFill>
                  <a:srgbClr val="0000FF"/>
                </a:solidFill>
                <a:latin typeface="Aharoni" pitchFamily="2" charset="-79"/>
                <a:cs typeface="Aharoni" pitchFamily="2" charset="-79"/>
              </a:rPr>
              <a:t>I’d like to see</a:t>
            </a:r>
            <a:endParaRPr lang="ru-RU" sz="3800" b="1" dirty="0" smtClean="0">
              <a:solidFill>
                <a:srgbClr val="0000FF"/>
              </a:solidFill>
              <a:cs typeface="Aharoni" pitchFamily="2" charset="-79"/>
            </a:endParaRPr>
          </a:p>
          <a:p>
            <a:r>
              <a:rPr lang="en-US" sz="3800" b="1" dirty="0" smtClean="0">
                <a:solidFill>
                  <a:srgbClr val="0000FF"/>
                </a:solidFill>
                <a:latin typeface="Aharoni" pitchFamily="2" charset="-79"/>
                <a:cs typeface="Aharoni" pitchFamily="2" charset="-79"/>
              </a:rPr>
              <a:t>I’d like to visit</a:t>
            </a:r>
            <a:endParaRPr lang="ru-RU" sz="3800" b="1" dirty="0" smtClean="0">
              <a:solidFill>
                <a:srgbClr val="0000FF"/>
              </a:solidFill>
              <a:cs typeface="Aharoni" pitchFamily="2" charset="-79"/>
            </a:endParaRPr>
          </a:p>
          <a:p>
            <a:endParaRPr lang="ru-RU" dirty="0"/>
          </a:p>
        </p:txBody>
      </p:sp>
      <p:pic>
        <p:nvPicPr>
          <p:cNvPr id="5123" name="Picture 3" descr="C:\Users\марина\Pictures\4493590_Nyu_Yor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0" y="3286124"/>
            <a:ext cx="3500430" cy="3571876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32"/>
          </a:xfrm>
        </p:spPr>
        <p:txBody>
          <a:bodyPr/>
          <a:lstStyle/>
          <a:p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New York Quiz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14356"/>
            <a:ext cx="9144000" cy="6143644"/>
          </a:xfrm>
        </p:spPr>
        <p:txBody>
          <a:bodyPr>
            <a:normAutofit lnSpcReduction="10000"/>
          </a:bodyPr>
          <a:lstStyle/>
          <a:p>
            <a:pPr lvl="0">
              <a:buNone/>
            </a:pPr>
            <a:r>
              <a:rPr lang="en-US" sz="2000" b="1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1.The </a:t>
            </a:r>
            <a:r>
              <a:rPr lang="en-US" sz="2000" b="1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city of New York is made up of ______ boroughs?</a:t>
            </a:r>
            <a:endParaRPr lang="ru-RU" sz="2000" b="1" dirty="0" smtClean="0">
              <a:solidFill>
                <a:srgbClr val="80008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US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a)seven</a:t>
            </a:r>
            <a:endParaRPr lang="ru-RU" sz="20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US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b)five</a:t>
            </a:r>
            <a:endParaRPr lang="ru-RU" sz="20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US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c)four </a:t>
            </a:r>
            <a:endParaRPr lang="ru-RU" sz="20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US" sz="2000" b="1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2.The </a:t>
            </a:r>
            <a:r>
              <a:rPr lang="en-US" sz="2000" b="1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largest art museum in the Western Hemisphere is located in NYC, what is its name?</a:t>
            </a:r>
            <a:endParaRPr lang="ru-RU" sz="2000" b="1" dirty="0" smtClean="0">
              <a:solidFill>
                <a:srgbClr val="80008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US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)Metropolitan </a:t>
            </a:r>
            <a:r>
              <a:rPr lang="en-US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Museum of Art</a:t>
            </a:r>
            <a:endParaRPr lang="ru-RU" sz="20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US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b)Solomon </a:t>
            </a:r>
            <a:r>
              <a:rPr lang="en-US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R. Guggenheim Museum</a:t>
            </a:r>
            <a:endParaRPr lang="ru-RU" sz="20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US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c)Museum </a:t>
            </a:r>
            <a:r>
              <a:rPr lang="en-US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of Modern Art</a:t>
            </a:r>
            <a:endParaRPr lang="ru-RU" sz="20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US" sz="2000" b="1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3.One </a:t>
            </a:r>
            <a:r>
              <a:rPr lang="en-US" sz="2000" b="1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of the great bridges into Manhattan was designed </a:t>
            </a:r>
            <a:r>
              <a:rPr lang="en-US" sz="2000" b="1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by John </a:t>
            </a:r>
            <a:r>
              <a:rPr lang="en-US" sz="2000" b="1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Roebling with Gothic arches, and opened in 1883, it is the ________________?</a:t>
            </a:r>
            <a:endParaRPr lang="ru-RU" sz="2000" b="1" dirty="0" smtClean="0">
              <a:solidFill>
                <a:srgbClr val="80008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US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a)Manhattan </a:t>
            </a:r>
            <a:r>
              <a:rPr lang="en-US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Bridge</a:t>
            </a:r>
            <a:endParaRPr lang="ru-RU" sz="20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US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b)Brooklyn </a:t>
            </a:r>
            <a:r>
              <a:rPr lang="en-US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Bridge</a:t>
            </a:r>
            <a:endParaRPr lang="ru-RU" sz="20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US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c)George </a:t>
            </a:r>
            <a:r>
              <a:rPr lang="en-US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Washington Bridge  </a:t>
            </a:r>
            <a:endParaRPr lang="ru-RU" sz="20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indent="-609600">
              <a:lnSpc>
                <a:spcPct val="90000"/>
              </a:lnSpc>
              <a:buNone/>
            </a:pPr>
            <a:r>
              <a:rPr lang="en-US" sz="2000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en-US" sz="2000" b="1" dirty="0" smtClean="0">
                <a:solidFill>
                  <a:srgbClr val="800080"/>
                </a:solidFill>
                <a:latin typeface="Times New Roman" pitchFamily="18" charset="0"/>
              </a:rPr>
              <a:t> If you want  to see a famous musical you should </a:t>
            </a:r>
            <a:r>
              <a:rPr lang="en-US" sz="2000" b="1" dirty="0" smtClean="0">
                <a:solidFill>
                  <a:srgbClr val="800080"/>
                </a:solidFill>
                <a:latin typeface="Times New Roman" pitchFamily="18" charset="0"/>
              </a:rPr>
              <a:t>go </a:t>
            </a:r>
            <a:r>
              <a:rPr lang="en-US" sz="2000" b="1" dirty="0" smtClean="0">
                <a:solidFill>
                  <a:srgbClr val="800080"/>
                </a:solidFill>
                <a:latin typeface="Times New Roman" pitchFamily="18" charset="0"/>
              </a:rPr>
              <a:t>to …</a:t>
            </a:r>
            <a:endParaRPr lang="ru-RU" sz="2000" b="1" dirty="0" smtClean="0">
              <a:solidFill>
                <a:srgbClr val="800080"/>
              </a:solidFill>
              <a:latin typeface="Times New Roman" pitchFamily="18" charset="0"/>
            </a:endParaRPr>
          </a:p>
          <a:p>
            <a:pPr>
              <a:buNone/>
            </a:pPr>
            <a:r>
              <a:rPr lang="en-US" sz="2000" dirty="0" smtClean="0">
                <a:solidFill>
                  <a:srgbClr val="0000FF"/>
                </a:solidFill>
                <a:latin typeface="Times New Roman" pitchFamily="18" charset="0"/>
              </a:rPr>
              <a:t>a)Fifth </a:t>
            </a:r>
            <a:r>
              <a:rPr lang="en-US" sz="2000" dirty="0" smtClean="0">
                <a:solidFill>
                  <a:srgbClr val="0000FF"/>
                </a:solidFill>
                <a:latin typeface="Times New Roman" pitchFamily="18" charset="0"/>
              </a:rPr>
              <a:t>Avenue</a:t>
            </a:r>
            <a:endParaRPr lang="ru-RU" sz="20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000" dirty="0" smtClean="0">
                <a:solidFill>
                  <a:srgbClr val="0000FF"/>
                </a:solidFill>
                <a:latin typeface="Times New Roman" pitchFamily="18" charset="0"/>
              </a:rPr>
              <a:t>b)Chicago</a:t>
            </a:r>
            <a:r>
              <a:rPr lang="ru-RU" sz="2000" dirty="0" smtClean="0">
                <a:solidFill>
                  <a:srgbClr val="0000FF"/>
                </a:solidFill>
                <a:latin typeface="Times New Roman" pitchFamily="18" charset="0"/>
              </a:rPr>
              <a:t> </a:t>
            </a:r>
            <a:endParaRPr lang="en-US" sz="2000" dirty="0" smtClean="0">
              <a:solidFill>
                <a:srgbClr val="0000FF"/>
              </a:solidFill>
              <a:latin typeface="Times New Roman" pitchFamily="18" charset="0"/>
            </a:endParaRPr>
          </a:p>
          <a:p>
            <a:pPr>
              <a:buNone/>
            </a:pPr>
            <a:r>
              <a:rPr lang="en-US" sz="2000" dirty="0" smtClean="0">
                <a:solidFill>
                  <a:srgbClr val="0000FF"/>
                </a:solidFill>
                <a:latin typeface="Times New Roman" pitchFamily="18" charset="0"/>
              </a:rPr>
              <a:t>c)Broadway </a:t>
            </a:r>
            <a:endParaRPr lang="ru-RU" sz="2000" dirty="0" smtClean="0">
              <a:solidFill>
                <a:srgbClr val="0000FF"/>
              </a:solidFill>
              <a:latin typeface="Times New Roman" pitchFamily="18" charset="0"/>
            </a:endParaRPr>
          </a:p>
          <a:p>
            <a:pPr>
              <a:buNone/>
            </a:pPr>
            <a:endParaRPr lang="ru-RU" sz="2000" dirty="0" smtClean="0">
              <a:solidFill>
                <a:schemeClr val="bg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5404"/>
          </a:xfrm>
        </p:spPr>
        <p:txBody>
          <a:bodyPr>
            <a:normAutofit fontScale="90000"/>
          </a:bodyPr>
          <a:lstStyle/>
          <a:p>
            <a:r>
              <a:rPr lang="en-US" b="1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b="1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u="sng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0"/>
            <a:ext cx="8786842" cy="685800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endParaRPr lang="en-US" sz="2400" b="1" dirty="0" smtClean="0">
              <a:latin typeface="Times New Roman" pitchFamily="18" charset="0"/>
              <a:cs typeface="Times New Roman" pitchFamily="18" charset="0"/>
              <a:hlinkClick r:id="rId2" action="ppaction://hlinksldjump"/>
            </a:endParaRPr>
          </a:p>
          <a:p>
            <a:pPr>
              <a:buNone/>
            </a:pPr>
            <a:r>
              <a:rPr lang="en-US" sz="2900" b="1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2900" b="1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.Who </a:t>
            </a:r>
            <a:r>
              <a:rPr lang="en-US" sz="2900" b="1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designed the Guggenheim Museum?</a:t>
            </a:r>
            <a:endParaRPr lang="en-US" sz="2900" b="1" dirty="0" smtClean="0">
              <a:solidFill>
                <a:srgbClr val="800080"/>
              </a:solidFill>
              <a:latin typeface="Times New Roman" pitchFamily="18" charset="0"/>
              <a:cs typeface="Times New Roman" pitchFamily="18" charset="0"/>
              <a:hlinkClick r:id="rId2" action="ppaction://hlinksldjump"/>
            </a:endParaRPr>
          </a:p>
          <a:p>
            <a:pPr>
              <a:buNone/>
            </a:pPr>
            <a:r>
              <a:rPr lang="en-US" sz="2900" u="sng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a</a:t>
            </a:r>
            <a:r>
              <a:rPr lang="en-US" sz="2900" u="sng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) </a:t>
            </a:r>
            <a:r>
              <a:rPr lang="en-US" sz="2900" u="sng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Frank Lloyd Wright</a:t>
            </a:r>
            <a:endParaRPr lang="en-US" sz="2900" u="sng" dirty="0" smtClean="0">
              <a:solidFill>
                <a:srgbClr val="80008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900" u="sng" dirty="0" smtClean="0">
                <a:latin typeface="Times New Roman" pitchFamily="18" charset="0"/>
                <a:cs typeface="Times New Roman" pitchFamily="18" charset="0"/>
                <a:hlinkClick r:id="rId4" action="ppaction://hlinksldjump"/>
              </a:rPr>
              <a:t>b) Oliver Cromwell</a:t>
            </a:r>
            <a:endParaRPr lang="en-US" sz="2900" u="sng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900" u="sng" dirty="0" smtClean="0">
                <a:latin typeface="Times New Roman" pitchFamily="18" charset="0"/>
                <a:cs typeface="Times New Roman" pitchFamily="18" charset="0"/>
                <a:hlinkClick r:id="rId4" action="ppaction://hlinksldjump"/>
              </a:rPr>
              <a:t>c)John </a:t>
            </a:r>
            <a:r>
              <a:rPr lang="en-US" sz="2900" u="sng" dirty="0" smtClean="0">
                <a:latin typeface="Times New Roman" pitchFamily="18" charset="0"/>
                <a:cs typeface="Times New Roman" pitchFamily="18" charset="0"/>
                <a:hlinkClick r:id="rId4" action="ppaction://hlinksldjump"/>
              </a:rPr>
              <a:t>D. </a:t>
            </a:r>
            <a:r>
              <a:rPr lang="en-US" sz="2900" u="sng" dirty="0" smtClean="0">
                <a:latin typeface="Times New Roman" pitchFamily="18" charset="0"/>
                <a:cs typeface="Times New Roman" pitchFamily="18" charset="0"/>
                <a:hlinkClick r:id="rId4" action="ppaction://hlinksldjump"/>
              </a:rPr>
              <a:t>Rockefeller</a:t>
            </a:r>
            <a:endParaRPr lang="en-US" sz="2900" u="sng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900" b="1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sz="2900" b="1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.What </a:t>
            </a:r>
            <a:r>
              <a:rPr lang="en-US" sz="2900" b="1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is Broadway famous for</a:t>
            </a:r>
            <a:r>
              <a:rPr lang="en-US" sz="2900" b="1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514350" indent="-514350">
              <a:buNone/>
            </a:pPr>
            <a:r>
              <a:rPr lang="en-US" sz="29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a)cinemas</a:t>
            </a:r>
            <a:endParaRPr lang="en-US" sz="29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None/>
            </a:pPr>
            <a:r>
              <a:rPr lang="en-US" sz="2900" dirty="0" smtClean="0">
                <a:latin typeface="Times New Roman" pitchFamily="18" charset="0"/>
                <a:cs typeface="Times New Roman" pitchFamily="18" charset="0"/>
                <a:hlinkClick r:id="rId4" action="ppaction://hlinksldjump"/>
              </a:rPr>
              <a:t>b)theatres</a:t>
            </a:r>
            <a:endParaRPr lang="en-US" sz="29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9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c)shopping </a:t>
            </a:r>
            <a:r>
              <a:rPr lang="en-US" sz="29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centers</a:t>
            </a:r>
            <a:endParaRPr lang="en-US" sz="29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900" b="1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sz="2900" b="1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.The </a:t>
            </a:r>
            <a:r>
              <a:rPr lang="en-US" sz="2900" b="1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Statue of Liberty used to</a:t>
            </a:r>
            <a:endParaRPr lang="en-US" sz="2900" b="1" u="sng" dirty="0" smtClean="0">
              <a:solidFill>
                <a:srgbClr val="80008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900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a)welcome </a:t>
            </a:r>
            <a:r>
              <a:rPr lang="en-US" sz="2900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 presidents of the USA </a:t>
            </a:r>
            <a:endParaRPr lang="ru-RU" sz="2900" u="sng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900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b)show </a:t>
            </a:r>
            <a:r>
              <a:rPr lang="en-US" sz="2900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 way to the ships</a:t>
            </a:r>
            <a:endParaRPr lang="ru-RU" sz="2900" u="sng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900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c)welcome </a:t>
            </a:r>
            <a:r>
              <a:rPr lang="en-US" sz="2900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immigrants to the USA </a:t>
            </a:r>
            <a:endParaRPr lang="ru-RU" sz="2900" u="sng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None/>
            </a:pPr>
            <a:r>
              <a:rPr lang="en-US" sz="2900" b="1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en-US" sz="2900" b="1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900" b="1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Where is New York situated?</a:t>
            </a:r>
            <a:endParaRPr lang="ru-RU" sz="2900" b="1" dirty="0" smtClean="0">
              <a:solidFill>
                <a:srgbClr val="80008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None/>
            </a:pPr>
            <a:r>
              <a:rPr lang="en-US" sz="2900" dirty="0" smtClean="0">
                <a:latin typeface="Times New Roman" pitchFamily="18" charset="0"/>
                <a:cs typeface="Times New Roman" pitchFamily="18" charset="0"/>
                <a:hlinkClick r:id="rId5" action="ppaction://hlinksldjump"/>
              </a:rPr>
              <a:t>a)on </a:t>
            </a:r>
            <a:r>
              <a:rPr lang="en-US" sz="2900" dirty="0" smtClean="0">
                <a:latin typeface="Times New Roman" pitchFamily="18" charset="0"/>
                <a:cs typeface="Times New Roman" pitchFamily="18" charset="0"/>
                <a:hlinkClick r:id="rId5" action="ppaction://hlinksldjump"/>
              </a:rPr>
              <a:t>the River Thames</a:t>
            </a:r>
            <a:endParaRPr lang="en-US" sz="29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None/>
            </a:pPr>
            <a:r>
              <a:rPr lang="en-US" sz="2900" dirty="0" smtClean="0">
                <a:latin typeface="Times New Roman" pitchFamily="18" charset="0"/>
                <a:cs typeface="Times New Roman" pitchFamily="18" charset="0"/>
                <a:hlinkClick r:id="rId6" action="ppaction://hlinksldjump"/>
              </a:rPr>
              <a:t>b)on </a:t>
            </a:r>
            <a:r>
              <a:rPr lang="en-US" sz="2900" dirty="0" smtClean="0">
                <a:latin typeface="Times New Roman" pitchFamily="18" charset="0"/>
                <a:cs typeface="Times New Roman" pitchFamily="18" charset="0"/>
                <a:hlinkClick r:id="rId6" action="ppaction://hlinksldjump"/>
              </a:rPr>
              <a:t>the River Hudson</a:t>
            </a:r>
            <a:endParaRPr lang="en-US" sz="29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None/>
            </a:pPr>
            <a:r>
              <a:rPr lang="en-US" sz="2900" dirty="0" smtClean="0">
                <a:latin typeface="Times New Roman" pitchFamily="18" charset="0"/>
                <a:cs typeface="Times New Roman" pitchFamily="18" charset="0"/>
                <a:hlinkClick r:id="rId5" action="ppaction://hlinksldjump"/>
              </a:rPr>
              <a:t>c)on </a:t>
            </a:r>
            <a:r>
              <a:rPr lang="en-US" sz="2900" dirty="0" smtClean="0">
                <a:latin typeface="Times New Roman" pitchFamily="18" charset="0"/>
                <a:cs typeface="Times New Roman" pitchFamily="18" charset="0"/>
                <a:hlinkClick r:id="rId5" action="ppaction://hlinksldjump"/>
              </a:rPr>
              <a:t>the Potomac River</a:t>
            </a:r>
            <a:endParaRPr lang="ru-RU" sz="29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900" b="1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lang="en-US" sz="2900" b="1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sz="2900" b="1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What is Rockefeller Center Famous </a:t>
            </a:r>
            <a:r>
              <a:rPr lang="en-US" sz="2900" b="1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for?</a:t>
            </a:r>
          </a:p>
          <a:p>
            <a:pPr>
              <a:buNone/>
            </a:pPr>
            <a:r>
              <a:rPr lang="en-US" sz="29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a) </a:t>
            </a:r>
            <a:r>
              <a:rPr lang="en-US" sz="2900" dirty="0" smtClean="0">
                <a:latin typeface="Times New Roman" pitchFamily="18" charset="0"/>
                <a:cs typeface="Times New Roman" pitchFamily="18" charset="0"/>
                <a:hlinkClick r:id="rId7" action="ppaction://hlinksldjump"/>
              </a:rPr>
              <a:t>beautiful statues</a:t>
            </a:r>
            <a:endParaRPr lang="en-US" sz="29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9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b) </a:t>
            </a:r>
            <a:r>
              <a:rPr lang="en-US" sz="2900" dirty="0" smtClean="0">
                <a:latin typeface="Times New Roman" pitchFamily="18" charset="0"/>
                <a:cs typeface="Times New Roman" pitchFamily="18" charset="0"/>
                <a:hlinkClick r:id="rId8" action="ppaction://hlinksldjump"/>
              </a:rPr>
              <a:t>Christmas trees</a:t>
            </a:r>
            <a:endParaRPr lang="en-US" sz="29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9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c)</a:t>
            </a:r>
            <a:r>
              <a:rPr lang="en-US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smtClean="0">
                <a:latin typeface="Times New Roman" pitchFamily="18" charset="0"/>
                <a:cs typeface="Times New Roman" pitchFamily="18" charset="0"/>
                <a:hlinkClick r:id="rId7" action="ppaction://hlinksldjump"/>
              </a:rPr>
              <a:t>famous theatres</a:t>
            </a:r>
            <a:endParaRPr lang="ru-RU" sz="29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US" sz="2900" b="1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10.What </a:t>
            </a:r>
            <a:r>
              <a:rPr lang="en-US" sz="2900" b="1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is the nickname of New York City</a:t>
            </a:r>
            <a:r>
              <a:rPr lang="en-US" sz="2900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29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US" sz="29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a)American </a:t>
            </a:r>
            <a:r>
              <a:rPr lang="en-US" sz="29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Pie</a:t>
            </a:r>
            <a:endParaRPr lang="ru-RU" sz="29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US" sz="29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b)Big </a:t>
            </a:r>
            <a:r>
              <a:rPr lang="en-US" sz="29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Ben</a:t>
            </a:r>
            <a:endParaRPr lang="ru-RU" sz="29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US" sz="29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c)Big </a:t>
            </a:r>
            <a:r>
              <a:rPr lang="en-US" sz="29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Apple</a:t>
            </a:r>
            <a:endParaRPr lang="ru-RU" sz="29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9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rPr lang="en-US" sz="1800" b="1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11.Manhattan's </a:t>
            </a:r>
            <a:r>
              <a:rPr lang="en-US" sz="1800" b="1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East and West Sides are </a:t>
            </a:r>
            <a:r>
              <a:rPr lang="en-US" sz="1800" b="1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primarily </a:t>
            </a:r>
            <a:r>
              <a:rPr lang="en-US" sz="1800" b="1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divided by which street?</a:t>
            </a:r>
            <a:endParaRPr lang="ru-RU" sz="1800" b="1" dirty="0" smtClean="0">
              <a:solidFill>
                <a:srgbClr val="80008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US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a)Fifth </a:t>
            </a:r>
            <a:r>
              <a:rPr lang="en-US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Avenue</a:t>
            </a:r>
            <a:endParaRPr lang="ru-RU" sz="18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US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b)Drive Park </a:t>
            </a:r>
            <a:r>
              <a:rPr lang="en-US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Avenue</a:t>
            </a:r>
            <a:endParaRPr lang="ru-RU" sz="18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US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c)42nd </a:t>
            </a:r>
            <a:r>
              <a:rPr lang="en-US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Street    </a:t>
            </a:r>
            <a:endParaRPr lang="ru-RU" sz="18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US" sz="1800" b="1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12.Which </a:t>
            </a:r>
            <a:r>
              <a:rPr lang="en-US" sz="1800" b="1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of these bridges connects Manhattan with Queens?</a:t>
            </a:r>
            <a:endParaRPr lang="ru-RU" sz="1800" b="1" dirty="0" smtClean="0">
              <a:solidFill>
                <a:srgbClr val="80008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US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a)Third </a:t>
            </a:r>
            <a:r>
              <a:rPr lang="en-US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Avenue Bridge</a:t>
            </a:r>
            <a:endParaRPr lang="ru-RU" sz="18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US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b)59th </a:t>
            </a:r>
            <a:r>
              <a:rPr lang="en-US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Street Bridge</a:t>
            </a:r>
            <a:endParaRPr lang="ru-RU" sz="18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US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c)Madison </a:t>
            </a:r>
            <a:r>
              <a:rPr lang="en-US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Avenue Bridge  </a:t>
            </a:r>
            <a:endParaRPr lang="ru-RU" sz="18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US" sz="1800" b="1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13.When </a:t>
            </a:r>
            <a:r>
              <a:rPr lang="en-US" sz="1800" b="1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was the World Trade Center in New York attacked and destroyed?</a:t>
            </a:r>
            <a:endParaRPr lang="ru-RU" sz="1800" b="1" dirty="0" smtClean="0">
              <a:solidFill>
                <a:srgbClr val="80008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US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a)11 </a:t>
            </a:r>
            <a:r>
              <a:rPr lang="en-US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September 2001</a:t>
            </a:r>
            <a:endParaRPr lang="ru-RU" sz="18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US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b)11 </a:t>
            </a:r>
            <a:r>
              <a:rPr lang="en-US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November 2001 </a:t>
            </a:r>
            <a:endParaRPr lang="ru-RU" sz="18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US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c)9 </a:t>
            </a:r>
            <a:r>
              <a:rPr lang="en-US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November 2001 </a:t>
            </a:r>
            <a:endParaRPr lang="ru-RU" sz="18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US" sz="1800" b="1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14.New </a:t>
            </a:r>
            <a:r>
              <a:rPr lang="en-US" sz="1800" b="1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York’s financial centre is…</a:t>
            </a:r>
            <a:endParaRPr lang="ru-RU" sz="1800" b="1" dirty="0" smtClean="0">
              <a:solidFill>
                <a:srgbClr val="80008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US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a)Wall </a:t>
            </a:r>
            <a:r>
              <a:rPr lang="en-US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Street</a:t>
            </a:r>
            <a:endParaRPr lang="ru-RU" sz="18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US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b)Broadway</a:t>
            </a:r>
            <a:r>
              <a:rPr lang="en-US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18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US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c)Madison </a:t>
            </a:r>
            <a:r>
              <a:rPr lang="en-US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Avenue </a:t>
            </a:r>
            <a:endParaRPr lang="en-US" sz="18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US" sz="1800" b="1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15. </a:t>
            </a:r>
            <a:r>
              <a:rPr lang="en-US" sz="1800" b="1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Name the famous New York City building whose construction was completed in 1931.</a:t>
            </a:r>
            <a:endParaRPr lang="ru-RU" sz="1800" b="1" dirty="0" smtClean="0">
              <a:solidFill>
                <a:srgbClr val="80008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US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a)World </a:t>
            </a:r>
            <a:r>
              <a:rPr lang="en-US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Trade Center </a:t>
            </a:r>
            <a:endParaRPr lang="ru-RU" sz="18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US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b)Rockefeller </a:t>
            </a:r>
            <a:r>
              <a:rPr lang="en-US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Center</a:t>
            </a:r>
            <a:endParaRPr lang="ru-RU" sz="18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US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c)Empire </a:t>
            </a:r>
            <a:r>
              <a:rPr lang="en-US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State Building</a:t>
            </a:r>
            <a:endParaRPr lang="ru-RU" sz="18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00108"/>
          </a:xfrm>
        </p:spPr>
        <p:txBody>
          <a:bodyPr/>
          <a:lstStyle/>
          <a:p>
            <a:r>
              <a:rPr lang="en-US" b="1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Answers</a:t>
            </a:r>
            <a:endParaRPr lang="ru-RU" b="1" dirty="0" smtClean="0">
              <a:solidFill>
                <a:srgbClr val="80008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268931"/>
          </a:xfrm>
        </p:spPr>
        <p:txBody>
          <a:bodyPr>
            <a:noAutofit/>
          </a:bodyPr>
          <a:lstStyle/>
          <a:p>
            <a:pPr lvl="0"/>
            <a:r>
              <a:rPr lang="en-US" sz="2000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1. b)Five</a:t>
            </a:r>
            <a:r>
              <a:rPr lang="en-US" sz="2000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The boroughs are: Staten Island, the Bronx, Queens, Brooklyn and Manhattan.</a:t>
            </a:r>
            <a:endParaRPr lang="ru-RU" sz="2000" u="sng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000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2.a)Metropolitan </a:t>
            </a:r>
            <a:r>
              <a:rPr lang="en-US" sz="2000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Museum of Art. </a:t>
            </a:r>
            <a:endParaRPr lang="ru-RU" sz="2000" u="sng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000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3. b)The </a:t>
            </a:r>
            <a:r>
              <a:rPr lang="en-US" sz="2000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Brooklyn Bridge</a:t>
            </a:r>
            <a:r>
              <a:rPr lang="en-US" sz="2000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000" u="sng" dirty="0" smtClean="0">
                <a:solidFill>
                  <a:srgbClr val="0000FF"/>
                </a:solidFill>
                <a:latin typeface="Times New Roman" pitchFamily="18" charset="0"/>
              </a:rPr>
              <a:t>4.c)Broadway </a:t>
            </a:r>
            <a:endParaRPr lang="ru-RU" sz="2000" u="sng" dirty="0" smtClean="0">
              <a:solidFill>
                <a:srgbClr val="0000FF"/>
              </a:solidFill>
              <a:latin typeface="Times New Roman" pitchFamily="18" charset="0"/>
            </a:endParaRPr>
          </a:p>
          <a:p>
            <a:r>
              <a:rPr lang="en-US" sz="2000" u="sng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5.a</a:t>
            </a:r>
            <a:r>
              <a:rPr lang="en-US" sz="2000" u="sng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) </a:t>
            </a:r>
            <a:r>
              <a:rPr lang="en-US" sz="2000" u="sng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Frank Lloyd Wright</a:t>
            </a:r>
            <a:endParaRPr lang="en-US" sz="2000" u="sng" dirty="0" smtClean="0">
              <a:solidFill>
                <a:srgbClr val="80008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u="sng" dirty="0" smtClean="0">
                <a:latin typeface="Times New Roman" pitchFamily="18" charset="0"/>
                <a:cs typeface="Times New Roman" pitchFamily="18" charset="0"/>
                <a:hlinkClick r:id="rId4" action="ppaction://hlinksldjump"/>
              </a:rPr>
              <a:t>6.b)theatres</a:t>
            </a:r>
            <a:endParaRPr lang="en-US" sz="2000" u="sng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000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7.c)welcome </a:t>
            </a:r>
            <a:r>
              <a:rPr lang="en-US" sz="2000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immigrants to the </a:t>
            </a:r>
            <a:r>
              <a:rPr lang="en-US" sz="2000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USA</a:t>
            </a:r>
          </a:p>
          <a:p>
            <a:r>
              <a:rPr lang="en-US" sz="2000" u="sng" dirty="0" smtClean="0">
                <a:latin typeface="Times New Roman" pitchFamily="18" charset="0"/>
                <a:cs typeface="Times New Roman" pitchFamily="18" charset="0"/>
                <a:hlinkClick r:id="rId5" action="ppaction://hlinksldjump"/>
              </a:rPr>
              <a:t>8.b)on </a:t>
            </a:r>
            <a:r>
              <a:rPr lang="en-US" sz="2000" u="sng" dirty="0" smtClean="0">
                <a:latin typeface="Times New Roman" pitchFamily="18" charset="0"/>
                <a:cs typeface="Times New Roman" pitchFamily="18" charset="0"/>
                <a:hlinkClick r:id="rId5" action="ppaction://hlinksldjump"/>
              </a:rPr>
              <a:t>the River Hudson</a:t>
            </a:r>
            <a:endParaRPr lang="en-US" sz="2000" u="sng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9.b</a:t>
            </a:r>
            <a:r>
              <a:rPr lang="en-US" sz="2000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000" u="sng" dirty="0" smtClean="0">
                <a:latin typeface="Times New Roman" pitchFamily="18" charset="0"/>
                <a:cs typeface="Times New Roman" pitchFamily="18" charset="0"/>
                <a:hlinkClick r:id="rId6" action="ppaction://hlinksldjump"/>
              </a:rPr>
              <a:t>Christmas trees</a:t>
            </a:r>
            <a:endParaRPr lang="en-US" sz="2000" u="sng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10.c)Big </a:t>
            </a:r>
            <a:r>
              <a:rPr lang="en-US" sz="2000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Apple</a:t>
            </a:r>
            <a:endParaRPr lang="ru-RU" sz="2000" u="sng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000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11.a)Fifth </a:t>
            </a:r>
            <a:r>
              <a:rPr lang="en-US" sz="2000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Avenue.</a:t>
            </a:r>
            <a:endParaRPr lang="ru-RU" sz="2000" u="sng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000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12.b)The </a:t>
            </a:r>
            <a:r>
              <a:rPr lang="en-US" sz="2000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59th Street Bridge.</a:t>
            </a:r>
            <a:endParaRPr lang="ru-RU" sz="2000" u="sng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000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13. a)11 </a:t>
            </a:r>
            <a:r>
              <a:rPr lang="en-US" sz="2000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September 2001</a:t>
            </a:r>
            <a:r>
              <a:rPr lang="ru-RU" sz="2000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en-US" sz="2000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14. a)Wall </a:t>
            </a:r>
            <a:r>
              <a:rPr lang="en-US" sz="2000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Street.</a:t>
            </a:r>
            <a:endParaRPr lang="ru-RU" sz="2000" u="sng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000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15. c)The </a:t>
            </a:r>
            <a:r>
              <a:rPr lang="en-US" sz="2000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Empire State Building</a:t>
            </a:r>
            <a:r>
              <a:rPr lang="en-US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Your results</a:t>
            </a:r>
            <a:endParaRPr lang="ru-RU" sz="6000" b="1" dirty="0">
              <a:solidFill>
                <a:srgbClr val="80008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No mistakes</a:t>
            </a: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Excellent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en-US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b="1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1-2 mistakes</a:t>
            </a: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Very good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en-US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b="1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3-4 mistakes </a:t>
            </a: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Good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en-US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b="1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en-US" b="1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b="1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7 </a:t>
            </a:r>
            <a:r>
              <a:rPr lang="en-US" b="1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mistakes </a:t>
            </a: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Satisfactory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en-US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b="1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More than </a:t>
            </a:r>
            <a:r>
              <a:rPr lang="en-US" b="1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7 </a:t>
            </a:r>
            <a:r>
              <a:rPr lang="en-US" b="1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mistakes </a:t>
            </a: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Try again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Homework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At home you’ll write a </a:t>
            </a:r>
            <a:r>
              <a:rPr lang="en-US" sz="4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composition</a:t>
            </a:r>
          </a:p>
          <a:p>
            <a:pPr>
              <a:buNone/>
            </a:pPr>
            <a:r>
              <a:rPr lang="en-US" sz="4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“The </a:t>
            </a:r>
            <a:r>
              <a:rPr lang="en-US" sz="4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most interesting sight in New York</a:t>
            </a:r>
            <a:r>
              <a:rPr lang="en-US" sz="4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”.</a:t>
            </a:r>
            <a:endParaRPr lang="ru-RU" sz="40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2">
                    <a:lumMod val="10000"/>
                  </a:schemeClr>
                </a:solidFill>
              </a:rPr>
              <a:t/>
            </a:r>
            <a:br>
              <a:rPr lang="ru-RU" dirty="0" smtClean="0">
                <a:solidFill>
                  <a:schemeClr val="tx2">
                    <a:lumMod val="10000"/>
                  </a:schemeClr>
                </a:solidFill>
              </a:rPr>
            </a:br>
            <a:r>
              <a:rPr lang="en-US" sz="2200" dirty="0" smtClean="0">
                <a:solidFill>
                  <a:srgbClr val="0070C0"/>
                </a:solidFill>
              </a:rPr>
              <a:t>WELCOME</a:t>
            </a:r>
            <a:r>
              <a:rPr lang="en-US" dirty="0" smtClean="0">
                <a:solidFill>
                  <a:schemeClr val="tx2">
                    <a:lumMod val="10000"/>
                  </a:schemeClr>
                </a:solidFill>
              </a:rPr>
              <a:t>! </a:t>
            </a:r>
            <a:r>
              <a:rPr lang="en-US" dirty="0" smtClean="0">
                <a:solidFill>
                  <a:schemeClr val="bg1"/>
                </a:solidFill>
              </a:rPr>
              <a:t>WELCOME!  </a:t>
            </a:r>
            <a:r>
              <a:rPr lang="en-US" b="1" dirty="0" smtClean="0">
                <a:solidFill>
                  <a:srgbClr val="FF0000"/>
                </a:solidFill>
              </a:rPr>
              <a:t>WELCOME</a:t>
            </a:r>
            <a:r>
              <a:rPr lang="en-US" dirty="0" smtClean="0">
                <a:solidFill>
                  <a:schemeClr val="tx2">
                    <a:lumMod val="10000"/>
                  </a:schemeClr>
                </a:solidFill>
              </a:rPr>
              <a:t>!</a:t>
            </a:r>
            <a:r>
              <a:rPr lang="ru-RU" dirty="0" smtClean="0">
                <a:solidFill>
                  <a:schemeClr val="tx2">
                    <a:lumMod val="10000"/>
                  </a:schemeClr>
                </a:solidFill>
              </a:rPr>
              <a:t/>
            </a:r>
            <a:br>
              <a:rPr lang="ru-RU" dirty="0" smtClean="0">
                <a:solidFill>
                  <a:schemeClr val="tx2">
                    <a:lumMod val="10000"/>
                  </a:schemeClr>
                </a:solidFill>
              </a:rPr>
            </a:br>
            <a:endParaRPr lang="ru-RU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71472" y="0"/>
            <a:ext cx="8143932" cy="1162052"/>
          </a:xfrm>
        </p:spPr>
        <p:txBody>
          <a:bodyPr>
            <a:normAutofit fontScale="92500" lnSpcReduction="20000"/>
          </a:bodyPr>
          <a:lstStyle/>
          <a:p>
            <a:endParaRPr lang="ru-RU" dirty="0" smtClean="0"/>
          </a:p>
          <a:p>
            <a:r>
              <a:rPr lang="en-US" sz="6400" b="1" dirty="0" smtClean="0">
                <a:solidFill>
                  <a:srgbClr val="800080"/>
                </a:solidFill>
                <a:latin typeface="Algerian" pitchFamily="82" charset="0"/>
              </a:rPr>
              <a:t>New York is waiting for you</a:t>
            </a:r>
            <a:endParaRPr lang="ru-RU" sz="6400" b="1" dirty="0" smtClean="0">
              <a:solidFill>
                <a:srgbClr val="800080"/>
              </a:solidFill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ru-RU" dirty="0" smtClean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ru-RU" dirty="0">
              <a:ea typeface="Calibri"/>
              <a:cs typeface="Times New Roman"/>
            </a:endParaRPr>
          </a:p>
        </p:txBody>
      </p:sp>
      <p:pic>
        <p:nvPicPr>
          <p:cNvPr id="8194" name="Picture 2" descr="C:\Users\марина\Pictures\f_53186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857232"/>
            <a:ext cx="6929486" cy="4572032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7148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</a:rPr>
              <a:t>Использованные ресурсы</a:t>
            </a:r>
            <a:endParaRPr lang="ru-RU" dirty="0">
              <a:solidFill>
                <a:srgbClr val="80008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6072230"/>
          </a:xfrm>
        </p:spPr>
        <p:txBody>
          <a:bodyPr>
            <a:noAutofit/>
          </a:bodyPr>
          <a:lstStyle/>
          <a:p>
            <a:r>
              <a:rPr lang="ru-RU" sz="1100" u="sng" dirty="0" err="1" smtClean="0">
                <a:latin typeface="Times New Roman" pitchFamily="18" charset="0"/>
                <a:cs typeface="Times New Roman" pitchFamily="18" charset="0"/>
                <a:hlinkClick r:id="rId2"/>
              </a:rPr>
              <a:t>www.newyork-info.ru</a:t>
            </a:r>
            <a:endParaRPr lang="ru-RU" sz="11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100" dirty="0" smtClean="0">
                <a:latin typeface="Times New Roman" pitchFamily="18" charset="0"/>
                <a:cs typeface="Times New Roman" pitchFamily="18" charset="0"/>
                <a:hlinkClick r:id="rId3"/>
              </a:rPr>
              <a:t>http://www.mynyc.ru/skyscrapers/ny.brooklyn.ru/</a:t>
            </a:r>
            <a:r>
              <a:rPr lang="ru-RU" sz="1100" b="1" dirty="0" smtClean="0">
                <a:latin typeface="Times New Roman" pitchFamily="18" charset="0"/>
                <a:cs typeface="Times New Roman" pitchFamily="18" charset="0"/>
                <a:hlinkClick r:id="rId3"/>
              </a:rPr>
              <a:t>photo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  <a:hlinkClick r:id="rId3"/>
              </a:rPr>
              <a:t>/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100" u="sng" dirty="0" err="1" smtClean="0">
                <a:latin typeface="Times New Roman" pitchFamily="18" charset="0"/>
                <a:cs typeface="Times New Roman" pitchFamily="18" charset="0"/>
                <a:hlinkClick r:id="rId4"/>
              </a:rPr>
              <a:t>www.americatravel.ru</a:t>
            </a:r>
            <a:endParaRPr lang="ru-RU" sz="11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100" u="sng" dirty="0" smtClean="0">
                <a:latin typeface="Times New Roman" pitchFamily="18" charset="0"/>
                <a:cs typeface="Times New Roman" pitchFamily="18" charset="0"/>
                <a:hlinkClick r:id="rId5"/>
              </a:rPr>
              <a:t>http://about.brooklyn.ru/</a:t>
            </a:r>
            <a:endParaRPr lang="ru-RU" sz="11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100" u="sng" dirty="0" err="1" smtClean="0">
                <a:latin typeface="Times New Roman" pitchFamily="18" charset="0"/>
                <a:cs typeface="Times New Roman" pitchFamily="18" charset="0"/>
                <a:hlinkClick r:id="rId6"/>
              </a:rPr>
              <a:t>www.ny-city.ru</a:t>
            </a:r>
            <a:endParaRPr lang="ru-RU" sz="11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100" u="sng" dirty="0" smtClean="0">
                <a:latin typeface="Times New Roman" pitchFamily="18" charset="0"/>
                <a:cs typeface="Times New Roman" pitchFamily="18" charset="0"/>
                <a:hlinkClick r:id="rId7"/>
              </a:rPr>
              <a:t>http://www.sotovik.ru/news/news_14208.html</a:t>
            </a:r>
            <a:endParaRPr lang="ru-RU" sz="11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100" dirty="0" smtClean="0">
                <a:latin typeface="Times New Roman" pitchFamily="18" charset="0"/>
                <a:cs typeface="Times New Roman" pitchFamily="18" charset="0"/>
                <a:hlinkClick r:id="rId8"/>
              </a:rPr>
              <a:t>http://www.newyork-info.ru/news/2009/5/21/id_368.html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u="sng" dirty="0" smtClean="0">
                <a:latin typeface="Times New Roman" pitchFamily="18" charset="0"/>
                <a:cs typeface="Times New Roman" pitchFamily="18" charset="0"/>
                <a:hlinkClick r:id="rId9"/>
              </a:rPr>
              <a:t>p://www.liveinternet.ru/users/krasnobay/post107011418/</a:t>
            </a:r>
            <a:endParaRPr lang="ru-RU" sz="11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100" u="sng" dirty="0" smtClean="0">
                <a:latin typeface="Times New Roman" pitchFamily="18" charset="0"/>
                <a:cs typeface="Times New Roman" pitchFamily="18" charset="0"/>
                <a:hlinkClick r:id="rId10"/>
              </a:rPr>
              <a:t>http://www.webturizm.ru/news/news.php?id=9801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100" u="sng" dirty="0" smtClean="0">
                <a:latin typeface="Times New Roman" pitchFamily="18" charset="0"/>
                <a:cs typeface="Times New Roman" pitchFamily="18" charset="0"/>
                <a:hlinkClick r:id="rId11"/>
              </a:rPr>
              <a:t>p://www.ami-tass.ru/article/11464/6</a:t>
            </a:r>
            <a:endParaRPr lang="ru-RU" sz="11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100" u="sng" dirty="0" smtClean="0">
                <a:latin typeface="Times New Roman" pitchFamily="18" charset="0"/>
                <a:cs typeface="Times New Roman" pitchFamily="18" charset="0"/>
                <a:hlinkClick r:id="rId8"/>
              </a:rPr>
              <a:t>http://www.newyork-info.ru/news/2009/5/21/id_368.html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100" u="sng" dirty="0" smtClean="0">
                <a:latin typeface="Times New Roman" pitchFamily="18" charset="0"/>
                <a:cs typeface="Times New Roman" pitchFamily="18" charset="0"/>
                <a:hlinkClick r:id="rId12"/>
              </a:rPr>
              <a:t>http://lilokkimi.beon.ru/4.html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100" u="sng" dirty="0" smtClean="0">
                <a:latin typeface="Times New Roman" pitchFamily="18" charset="0"/>
                <a:cs typeface="Times New Roman" pitchFamily="18" charset="0"/>
                <a:hlinkClick r:id="rId7"/>
              </a:rPr>
              <a:t>http://www.sotovik.ru/news/news_14208.html</a:t>
            </a:r>
            <a:endParaRPr lang="ru-RU" sz="11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100" u="sng" dirty="0" smtClean="0">
                <a:latin typeface="Times New Roman" pitchFamily="18" charset="0"/>
                <a:cs typeface="Times New Roman" pitchFamily="18" charset="0"/>
                <a:hlinkClick r:id="rId13"/>
              </a:rPr>
              <a:t>http://www.newsland.ru/index/news/cat/48/ord/36/tag/0/page/279/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100" u="sng" dirty="0" err="1" smtClean="0">
                <a:latin typeface="Times New Roman" pitchFamily="18" charset="0"/>
                <a:cs typeface="Times New Roman" pitchFamily="18" charset="0"/>
                <a:hlinkClick r:id="rId14"/>
              </a:rPr>
              <a:t>www.photodan.org</a:t>
            </a:r>
            <a:r>
              <a:rPr lang="ru-RU" sz="1100" u="sng" dirty="0" smtClean="0">
                <a:latin typeface="Times New Roman" pitchFamily="18" charset="0"/>
                <a:cs typeface="Times New Roman" pitchFamily="18" charset="0"/>
                <a:hlinkClick r:id="rId14"/>
              </a:rPr>
              <a:t>/comments_all.php?page=609</a:t>
            </a:r>
            <a:endParaRPr lang="ru-RU" sz="11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100" u="sng" dirty="0" err="1" smtClean="0">
                <a:latin typeface="Times New Roman" pitchFamily="18" charset="0"/>
                <a:cs typeface="Times New Roman" pitchFamily="18" charset="0"/>
                <a:hlinkClick r:id="rId15"/>
              </a:rPr>
              <a:t>htt</a:t>
            </a:r>
            <a:r>
              <a:rPr lang="ru-RU" sz="1100" u="sng" dirty="0" smtClean="0">
                <a:latin typeface="Times New Roman" pitchFamily="18" charset="0"/>
                <a:cs typeface="Times New Roman" pitchFamily="18" charset="0"/>
                <a:hlinkClick r:id="rId15"/>
              </a:rPr>
              <a:t>p://centl.ru/?p=15063</a:t>
            </a:r>
            <a:r>
              <a:rPr lang="en-US" sz="1100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1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100" u="sng" dirty="0" smtClean="0">
                <a:latin typeface="Times New Roman" pitchFamily="18" charset="0"/>
                <a:cs typeface="Times New Roman" pitchFamily="18" charset="0"/>
                <a:hlinkClick r:id="rId16"/>
              </a:rPr>
              <a:t>http://nyc.com.ua/new-york/10-novaja-istorija.html</a:t>
            </a:r>
            <a:endParaRPr lang="ru-RU" sz="11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100" u="sng" dirty="0" smtClean="0">
                <a:latin typeface="Times New Roman" pitchFamily="18" charset="0"/>
                <a:cs typeface="Times New Roman" pitchFamily="18" charset="0"/>
                <a:hlinkClick r:id="rId17"/>
              </a:rPr>
              <a:t>http://www.bgfactor.org/index_.php?cm=3&amp;id=8332</a:t>
            </a:r>
            <a:endParaRPr lang="ru-RU" sz="1100" u="sng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100" u="sng" dirty="0" smtClean="0">
                <a:latin typeface="Times New Roman" pitchFamily="18" charset="0"/>
                <a:cs typeface="Times New Roman" pitchFamily="18" charset="0"/>
                <a:hlinkClick r:id="rId18"/>
              </a:rPr>
              <a:t>http://www.bankoboev.ru/oboi_rozhdestvo_u_centra_rokfellera.c.htm</a:t>
            </a:r>
            <a:endParaRPr lang="ru-RU" sz="11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100" u="sng" dirty="0" smtClean="0">
                <a:latin typeface="Times New Roman" pitchFamily="18" charset="0"/>
                <a:cs typeface="Times New Roman" pitchFamily="18" charset="0"/>
                <a:hlinkClick r:id="rId19"/>
              </a:rPr>
              <a:t>http://www.arttrans.com.ua/sub/artists/list33.html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100" u="sng" dirty="0" smtClean="0">
                <a:latin typeface="Times New Roman" pitchFamily="18" charset="0"/>
                <a:cs typeface="Times New Roman" pitchFamily="18" charset="0"/>
                <a:hlinkClick r:id="rId20"/>
              </a:rPr>
              <a:t>http://hiero.ru/Siylook?category=photo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100" u="sng" dirty="0" smtClean="0">
                <a:latin typeface="Times New Roman" pitchFamily="18" charset="0"/>
                <a:cs typeface="Times New Roman" pitchFamily="18" charset="0"/>
                <a:hlinkClick r:id="rId21"/>
              </a:rPr>
              <a:t>http://olga2901l.narod.ru/art.html</a:t>
            </a:r>
            <a:endParaRPr lang="ru-RU" sz="11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100" u="sng" dirty="0" smtClean="0">
                <a:latin typeface="Times New Roman" pitchFamily="18" charset="0"/>
                <a:cs typeface="Times New Roman" pitchFamily="18" charset="0"/>
                <a:hlinkClick r:id="rId22"/>
              </a:rPr>
              <a:t>http://www.spletnik.ru/blogs/kruto/5255_muzei_mira</a:t>
            </a:r>
            <a:endParaRPr lang="ru-RU" sz="11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100" dirty="0" smtClean="0">
                <a:latin typeface="Times New Roman" pitchFamily="18" charset="0"/>
                <a:cs typeface="Times New Roman" pitchFamily="18" charset="0"/>
                <a:hlinkClick r:id="rId23"/>
              </a:rPr>
              <a:t>http://mysmiles.ru/index-20.php&amp;usg</a:t>
            </a:r>
          </a:p>
          <a:p>
            <a:r>
              <a:rPr lang="en-US" sz="1100" dirty="0" smtClean="0">
                <a:latin typeface="Times New Roman" pitchFamily="18" charset="0"/>
                <a:cs typeface="Times New Roman" pitchFamily="18" charset="0"/>
                <a:hlinkClick r:id="rId23"/>
              </a:rPr>
              <a:t>http://office.microsoft.com/ru-ru/training/CR010065457.aspx</a:t>
            </a:r>
          </a:p>
          <a:p>
            <a:r>
              <a:rPr lang="en-US" sz="1100" dirty="0" smtClean="0">
                <a:latin typeface="Times New Roman" pitchFamily="18" charset="0"/>
                <a:cs typeface="Times New Roman" pitchFamily="18" charset="0"/>
                <a:hlinkClick r:id="rId24"/>
              </a:rPr>
              <a:t>http://</a:t>
            </a:r>
            <a:r>
              <a:rPr lang="en-US" sz="1100" dirty="0" smtClean="0">
                <a:latin typeface="Times New Roman" pitchFamily="18" charset="0"/>
                <a:cs typeface="Times New Roman" pitchFamily="18" charset="0"/>
                <a:hlinkClick r:id="rId24"/>
              </a:rPr>
              <a:t>www.orangesmile.com/destinations/new-york/index.htm</a:t>
            </a:r>
            <a:endParaRPr lang="en-US" sz="11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100" u="sng" dirty="0" smtClean="0">
                <a:latin typeface="Times New Roman" pitchFamily="18" charset="0"/>
                <a:cs typeface="Times New Roman" pitchFamily="18" charset="0"/>
                <a:hlinkClick r:id="rId25"/>
              </a:rPr>
              <a:t>http://aeterna.qip.ru/test/view/68525/</a:t>
            </a:r>
            <a:endParaRPr lang="ru-RU" sz="11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100" u="sng" dirty="0" smtClean="0">
                <a:latin typeface="Times New Roman" pitchFamily="18" charset="0"/>
                <a:cs typeface="Times New Roman" pitchFamily="18" charset="0"/>
                <a:hlinkClick r:id="rId26"/>
              </a:rPr>
              <a:t>http://www.ourgames.ru/igra/Za-pokupkami-v-Niu-Iork.html?campaignmedium=casualpromo&amp;campaignelement=thumb2&amp;campaignname=gamepromotion</a:t>
            </a:r>
            <a:endParaRPr lang="ru-RU" sz="11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100" u="sng" dirty="0" smtClean="0">
                <a:latin typeface="Times New Roman" pitchFamily="18" charset="0"/>
                <a:cs typeface="Times New Roman" pitchFamily="18" charset="0"/>
                <a:hlinkClick r:id="rId27"/>
              </a:rPr>
              <a:t>http://www.tourister.ru/world/america/united-states/city/new_york_city</a:t>
            </a:r>
            <a:endParaRPr lang="ru-RU" sz="11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100" u="sng" dirty="0" smtClean="0">
                <a:latin typeface="Times New Roman" pitchFamily="18" charset="0"/>
                <a:cs typeface="Times New Roman" pitchFamily="18" charset="0"/>
                <a:hlinkClick r:id="rId28"/>
              </a:rPr>
              <a:t>http://aeterna.qip.ru/tests/cat/%D0%BD%D1%8C%D1%8E-%D0%B9%D0%BE%D1%80%D0%BA/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uckyTi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ucky Tie">
      <a:majorFont>
        <a:latin typeface="Tahoma"/>
        <a:ea typeface=""/>
        <a:cs typeface=""/>
        <a:font script="Cyrl" typeface="Tahoma"/>
        <a:font script="Grek" typeface="Tahoma"/>
        <a:font script="Jpan" typeface="ＭＳ Ｐ明朝"/>
        <a:font script="Hang" typeface="굴림"/>
        <a:font script="Hans" typeface="黑体"/>
        <a:font script="Hant" typeface="新細明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Franklin Gothic Book"/>
        <a:ea typeface=""/>
        <a:cs typeface=""/>
        <a:font script="Cyrl" typeface="Arial"/>
        <a:font script="Grek"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gradFill rotWithShape="1">
          <a:gsLst>
            <a:gs pos="0">
              <a:schemeClr val="phClr">
                <a:tint val="100000"/>
                <a:shade val="50000"/>
                <a:hueMod val="100000"/>
                <a:satMod val="100000"/>
              </a:schemeClr>
            </a:gs>
            <a:gs pos="40000">
              <a:schemeClr val="phClr">
                <a:tint val="8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50000"/>
                <a:hueMod val="100000"/>
                <a:satMod val="100000"/>
              </a:schemeClr>
            </a:gs>
          </a:gsLst>
          <a:lin ang="2700000" scaled="1"/>
        </a:gradFill>
        <a:blipFill>
          <a:blip xmlns:r="http://schemas.openxmlformats.org/officeDocument/2006/relationships" r:embed="rId2">
            <a:duotone>
              <a:schemeClr val="phClr">
                <a:tint val="100000"/>
                <a:shade val="60000"/>
                <a:hueMod val="100000"/>
                <a:satMod val="100000"/>
              </a:schemeClr>
              <a:schemeClr val="phClr">
                <a:tint val="7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  <a:blipFill>
          <a:blip xmlns:r="http://schemas.openxmlformats.org/officeDocument/2006/relationships" r:embed="rId3">
            <a:duotone>
              <a:schemeClr val="phClr">
                <a:tint val="100000"/>
                <a:shade val="60000"/>
                <a:hueMod val="100000"/>
                <a:satMod val="100000"/>
              </a:schemeClr>
              <a:schemeClr val="phClr">
                <a:tint val="7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835</TotalTime>
  <Words>1106</Words>
  <PresentationFormat>Экран (4:3)</PresentationFormat>
  <Paragraphs>238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LuckyTie</vt:lpstr>
      <vt:lpstr>Unit 1Welcome to New  York  Lesson 12-13  Project “New  York “  For the 9th form</vt:lpstr>
      <vt:lpstr>      Sights of New York       «I want to wake up in a city  that never sleeps and find I'm a number one,  top of the list.»</vt:lpstr>
      <vt:lpstr>       New York</vt:lpstr>
      <vt:lpstr>Another name for New York is Big Apple. ” There are many apples on the tree. But only one Big Apple.”</vt:lpstr>
      <vt:lpstr>      Repeat  the words</vt:lpstr>
      <vt:lpstr>What sights are in New York?</vt:lpstr>
      <vt:lpstr>New York City</vt:lpstr>
      <vt:lpstr>New York City</vt:lpstr>
      <vt:lpstr>New York City</vt:lpstr>
      <vt:lpstr>The Hudson</vt:lpstr>
      <vt:lpstr>             The Statue of Liberty</vt:lpstr>
      <vt:lpstr>Manhattan is the heart of the city.</vt:lpstr>
      <vt:lpstr>Broadway</vt:lpstr>
      <vt:lpstr>Слайд 14</vt:lpstr>
      <vt:lpstr>The Rockefeller Center.  </vt:lpstr>
      <vt:lpstr>Слайд 16</vt:lpstr>
      <vt:lpstr>        The Twin Towers</vt:lpstr>
      <vt:lpstr>Слайд 18</vt:lpstr>
      <vt:lpstr>Central Park</vt:lpstr>
      <vt:lpstr>New York subway</vt:lpstr>
      <vt:lpstr>THE CARNEGIE DELI</vt:lpstr>
      <vt:lpstr>Answer the questions</vt:lpstr>
      <vt:lpstr>Use the words and expressions</vt:lpstr>
      <vt:lpstr>New York Quiz</vt:lpstr>
      <vt:lpstr>  </vt:lpstr>
      <vt:lpstr>Слайд 26</vt:lpstr>
      <vt:lpstr>Answers</vt:lpstr>
      <vt:lpstr>Your results</vt:lpstr>
      <vt:lpstr>Homework</vt:lpstr>
      <vt:lpstr> WELCOME! WELCOME!  WELCOME! </vt:lpstr>
      <vt:lpstr>Использованные ресурсы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York, New York - sightseeing</dc:title>
  <dc:creator>марина</dc:creator>
  <cp:lastModifiedBy>Папа Пётр</cp:lastModifiedBy>
  <cp:revision>140</cp:revision>
  <dcterms:created xsi:type="dcterms:W3CDTF">2009-10-15T16:53:18Z</dcterms:created>
  <dcterms:modified xsi:type="dcterms:W3CDTF">2017-02-26T13:29:05Z</dcterms:modified>
</cp:coreProperties>
</file>